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5"/>
  </p:notesMasterIdLst>
  <p:sldIdLst>
    <p:sldId id="256" r:id="rId2"/>
    <p:sldId id="390" r:id="rId3"/>
    <p:sldId id="272" r:id="rId4"/>
    <p:sldId id="391" r:id="rId5"/>
    <p:sldId id="393" r:id="rId6"/>
    <p:sldId id="285" r:id="rId7"/>
    <p:sldId id="392" r:id="rId8"/>
    <p:sldId id="394" r:id="rId9"/>
    <p:sldId id="395" r:id="rId10"/>
    <p:sldId id="273" r:id="rId11"/>
    <p:sldId id="290" r:id="rId12"/>
    <p:sldId id="397" r:id="rId13"/>
    <p:sldId id="39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LIU" initials="EL" lastIdx="1" clrIdx="0">
    <p:extLst>
      <p:ext uri="{19B8F6BF-5375-455C-9EA6-DF929625EA0E}">
        <p15:presenceInfo xmlns:p15="http://schemas.microsoft.com/office/powerpoint/2012/main" userId="492c8e434de10a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FFCC"/>
    <a:srgbClr val="43B2D9"/>
    <a:srgbClr val="FF3399"/>
    <a:srgbClr val="FFFFFF"/>
    <a:srgbClr val="FF1919"/>
    <a:srgbClr val="CC99FF"/>
    <a:srgbClr val="00B0F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68427" autoAdjust="0"/>
  </p:normalViewPr>
  <p:slideViewPr>
    <p:cSldViewPr snapToGrid="0">
      <p:cViewPr varScale="1">
        <p:scale>
          <a:sx n="49" d="100"/>
          <a:sy n="49" d="100"/>
        </p:scale>
        <p:origin x="1116" y="6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68BC5-F3E2-4BE9-BA28-FB5FD30FD1E3}" type="datetimeFigureOut">
              <a:rPr lang="en-CA" smtClean="0"/>
              <a:t>2022-03-20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56D51-34F8-47CC-8DF9-EECAE6DB22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325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讀啟示錄的感受是什么？心情怎么樣呢？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战士即将胜利时，要干什么？吹冲锋号啊</a:t>
            </a:r>
            <a:endParaRPr lang="en-US" altLang="zh-CN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56D51-34F8-47CC-8DF9-EECAE6DB225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766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19</a:t>
            </a:r>
            <a:r>
              <a:rPr lang="zh-CN" altLang="en-US" dirty="0"/>
              <a:t>：</a:t>
            </a:r>
            <a:r>
              <a:rPr lang="en-CA" altLang="zh-CN" dirty="0"/>
              <a:t>11 </a:t>
            </a:r>
            <a:r>
              <a:rPr lang="zh-CN" altLang="en-US" dirty="0"/>
              <a:t>基督最终战胜</a:t>
            </a:r>
            <a:endParaRPr lang="en-CA" altLang="zh-CN" dirty="0"/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灾前提？灾后提？灾中提？都在这部分出现的。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   争议的：前千禧年？后千禧年？无千禧年？跟这一大段有关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56D51-34F8-47CC-8DF9-EECAE6DB225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823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启示录的灾祸从第一印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结束，用了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6-19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节大量的篇幅描述。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三个时期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三个循环，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描述七印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七号时的特点： 笔墨由少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多、越来越细、灾难的程度越来越增加，上帝忿怒的审判越加明显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四印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属于一组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四号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属于一组，第四号之后，灾难越来越剧烈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七号内包含七印，交错描述，指出七号是七印的重新解释 。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启示录的信息：警告，不尊重公义和上帝的国度是错误的。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只沉浸在这世界发生了什么</a:t>
            </a:r>
            <a:r>
              <a:rPr lang="en-CA" altLang="zh-CN" dirty="0"/>
              <a:t>====</a:t>
            </a:r>
            <a:r>
              <a:rPr lang="zh-CN" altLang="en-US" dirty="0"/>
              <a:t>战争，也是错误的。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因为，所有的灾祸都将引来上帝荣耀的救赎</a:t>
            </a:r>
            <a:r>
              <a:rPr lang="en-CA" altLang="zh-CN" dirty="0"/>
              <a:t>====</a:t>
            </a:r>
            <a:r>
              <a:rPr lang="zh-CN" altLang="en-US" dirty="0"/>
              <a:t>只有上帝的手里有一切答案！！！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三个七</a:t>
            </a:r>
            <a:r>
              <a:rPr lang="en-CA" altLang="zh-CN" dirty="0"/>
              <a:t>----</a:t>
            </a:r>
            <a:r>
              <a:rPr lang="zh-CN" altLang="en-US" dirty="0"/>
              <a:t>好像起诉</a:t>
            </a:r>
            <a:r>
              <a:rPr lang="en-CA" altLang="zh-CN" dirty="0"/>
              <a:t>=</a:t>
            </a:r>
            <a:r>
              <a:rPr lang="zh-CN" altLang="en-US" dirty="0"/>
              <a:t>判决书，到</a:t>
            </a:r>
            <a:r>
              <a:rPr lang="en-CA" altLang="zh-CN" dirty="0"/>
              <a:t>17</a:t>
            </a:r>
            <a:r>
              <a:rPr lang="zh-CN" altLang="en-US" dirty="0"/>
              <a:t>、</a:t>
            </a:r>
            <a:r>
              <a:rPr lang="en-CA" altLang="zh-CN" dirty="0"/>
              <a:t>18</a:t>
            </a:r>
            <a:r>
              <a:rPr lang="zh-CN" altLang="en-US" dirty="0"/>
              <a:t>章才完全 地实现。</a:t>
            </a:r>
            <a:endParaRPr lang="en-CA" dirty="0"/>
          </a:p>
          <a:p>
            <a:endParaRPr lang="en-CA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56D51-34F8-47CC-8DF9-EECAE6DB225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1174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宗教的帝国：对国家和殖民地的完全统治，进展至与神明平等的神明地位。异教威胁教会。当敬拜真正的王和神。</a:t>
            </a:r>
            <a:endParaRPr lang="en-CA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上层社会的都市：帝国主义和都市计划密切相关，建立城市的根本原因是为了军事征服。</a:t>
            </a:r>
            <a:endParaRPr lang="en-CA" altLang="zh-CN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dirty="0"/>
              <a:t>罗马不列颠，所有城镇的名称都以</a:t>
            </a:r>
            <a:r>
              <a:rPr lang="en-CA" altLang="zh-CN" dirty="0" err="1"/>
              <a:t>chester</a:t>
            </a:r>
            <a:r>
              <a:rPr lang="zh-CN" altLang="en-US" dirty="0"/>
              <a:t>为结尾，如：</a:t>
            </a:r>
            <a:r>
              <a:rPr lang="en-US" altLang="zh-CN" dirty="0"/>
              <a:t>Manchester,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Optima"/>
              </a:rPr>
              <a:t> 来自拉丁语”营地”之意 设防城镇，来自拉丁“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Optima"/>
              </a:rPr>
              <a:t>castrum”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Optima"/>
              </a:rPr>
              <a:t>营，堡垒“。</a:t>
            </a: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名字寓意</a:t>
            </a: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Optima"/>
              </a:rPr>
              <a:t>独立，上进，具备领导性。</a:t>
            </a:r>
            <a:endParaRPr lang="en-US" altLang="zh-CN" b="0" i="0" dirty="0">
              <a:solidFill>
                <a:srgbClr val="333333"/>
              </a:solidFill>
              <a:effectLst/>
              <a:latin typeface="Optima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dirty="0"/>
              <a:t>永恒的罗马：建筑、碑，也是为了宣扬罗马的伟大</a:t>
            </a:r>
            <a:r>
              <a:rPr lang="zh-CN" altLang="en-US" baseline="0" dirty="0"/>
              <a:t> 势力，</a:t>
            </a:r>
            <a:r>
              <a:rPr lang="zh-CN" altLang="en-US" dirty="0"/>
              <a:t>海和陆地：掌控，统治权，财富，罗马控制着地中海，就控制了世界呀。</a:t>
            </a:r>
            <a:endParaRPr lang="en-CA" altLang="zh-CN" dirty="0"/>
          </a:p>
          <a:p>
            <a:endParaRPr lang="en-CA" altLang="zh-CN" dirty="0"/>
          </a:p>
          <a:p>
            <a:r>
              <a:rPr lang="en-CA" altLang="zh-CN" sz="1200" b="1" dirty="0"/>
              <a:t> </a:t>
            </a:r>
            <a:r>
              <a:rPr lang="zh-CN" altLang="en-US" sz="1200" b="1" dirty="0"/>
              <a:t>对比真正永恒的国度，君王、是主、是初、是终、是阿拉法、俄梅嘎、今在、昔在、永在</a:t>
            </a:r>
            <a:endParaRPr lang="en-CA" altLang="zh-CN" sz="1200" b="1" dirty="0"/>
          </a:p>
          <a:p>
            <a:r>
              <a:rPr lang="en-US" altLang="zh-CN" sz="1200" b="1" dirty="0"/>
              <a:t>----</a:t>
            </a:r>
            <a:r>
              <a:rPr lang="zh-CN" altLang="en-US" sz="1200" b="1" dirty="0"/>
              <a:t>对比新天新地</a:t>
            </a:r>
            <a:endParaRPr lang="en-CA" altLang="zh-CN" sz="1200" b="1" dirty="0"/>
          </a:p>
          <a:p>
            <a:r>
              <a:rPr lang="zh-CN" altLang="en-US" sz="1200" b="1" dirty="0"/>
              <a:t>真正掌权的是上帝，统治历史的是上帝，不是罗马。</a:t>
            </a:r>
            <a:endParaRPr lang="en-CA" altLang="zh-CN" sz="1200" b="1" dirty="0"/>
          </a:p>
          <a:p>
            <a:endParaRPr lang="en-CA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女人：唯一的好女人就是：向往成为好“罗马”女人的女性，对丈夫忠诚，尤其皇帝的妻子；行使权力；贤妻良母、相夫教子</a:t>
            </a:r>
            <a:r>
              <a:rPr lang="en-US" altLang="zh-CN" dirty="0"/>
              <a:t>----</a:t>
            </a:r>
            <a:r>
              <a:rPr lang="zh-CN" altLang="en-US" dirty="0"/>
              <a:t>家庭；尊荣。绝不可放纵、私人空间保护。</a:t>
            </a:r>
            <a:endParaRPr lang="en-CA" altLang="zh-CN" dirty="0"/>
          </a:p>
          <a:p>
            <a:r>
              <a:rPr lang="zh-CN" altLang="en-US" dirty="0"/>
              <a:t>罗马一方面要求女性是贞洁、忠贞、尊荣。</a:t>
            </a:r>
            <a:endParaRPr lang="en-CA" altLang="zh-CN" dirty="0"/>
          </a:p>
          <a:p>
            <a:r>
              <a:rPr lang="zh-CN" altLang="en-US" dirty="0"/>
              <a:t>但罗马的娼妓院却是很多，一百万人口，</a:t>
            </a:r>
            <a:r>
              <a:rPr lang="en-CA" altLang="zh-CN" dirty="0"/>
              <a:t>45</a:t>
            </a:r>
            <a:r>
              <a:rPr lang="zh-CN" altLang="en-US" dirty="0"/>
              <a:t>间；上流社会主人拥有性奴隶，娼妓不是合法妻子，所以，她们所生的儿女也可能</a:t>
            </a:r>
            <a:r>
              <a:rPr lang="zh-CN" altLang="en-US" baseline="0" dirty="0"/>
              <a:t>被遗弃和杀害</a:t>
            </a:r>
            <a:r>
              <a:rPr lang="zh-CN" altLang="en-US" dirty="0"/>
              <a:t>。   甚至奥古斯都引诱元老院议员的妻子，命令离婚，娶过来。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/>
              <a:t>宗教上：</a:t>
            </a:r>
            <a:r>
              <a:rPr lang="zh-CN" altLang="en-US" dirty="0"/>
              <a:t>敬拜女神、小亚细亚“大母神‘。皇后和皇帝起被作成像被人敬拜。庙妓，生育繁殖宗教后代，，雌性神</a:t>
            </a:r>
            <a:r>
              <a:rPr lang="en-US" altLang="zh-CN" dirty="0"/>
              <a:t>----</a:t>
            </a:r>
            <a:r>
              <a:rPr lang="zh-CN" altLang="en-US" dirty="0"/>
              <a:t>雌性祭司，酒女祭司</a:t>
            </a:r>
            <a:r>
              <a:rPr lang="en-US" altLang="zh-CN" dirty="0"/>
              <a:t>-</a:t>
            </a:r>
            <a:r>
              <a:rPr lang="zh-CN" altLang="en-US" dirty="0"/>
              <a:t>疯了，放血的残暴。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女信众很多，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影响力很大的。</a:t>
            </a:r>
            <a:r>
              <a:rPr lang="zh-CN" altLang="en-US" baseline="0" dirty="0"/>
              <a:t>   启示录讲到三个女人都这些背景有关。</a:t>
            </a:r>
            <a:endParaRPr lang="en-CA" altLang="zh-CN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而大淫妇的比喻，对于一个自以为男人气概为傲的皇帝或国家，被被形容为大淫妇实在是极至的侮辱。虽然自以为具有强大军事力量罗马，在上帝眼中 不过是一个“柔弱和不道德的””女人。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启示录：性淫乱代表崇拜偶像。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/>
              <a:t>成为贞洁的新娘，必须从物欲横流的国家群体出来。</a:t>
            </a:r>
            <a:endParaRPr lang="en-CA" altLang="zh-CN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/>
              <a:t>社會病態：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自然灾害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社会的病态：在一项奥古斯都时代的罗马研究，法夫罗记载从</a:t>
            </a:r>
            <a:r>
              <a:rPr lang="en-CA" altLang="zh-CN" dirty="0"/>
              <a:t>B.C. 60</a:t>
            </a:r>
            <a:r>
              <a:rPr lang="zh-CN" altLang="en-US" dirty="0"/>
              <a:t>年</a:t>
            </a:r>
            <a:r>
              <a:rPr lang="en-CA" altLang="zh-CN" dirty="0"/>
              <a:t>----A.C.15</a:t>
            </a:r>
            <a:r>
              <a:rPr lang="zh-CN" altLang="en-US" dirty="0"/>
              <a:t>年间</a:t>
            </a:r>
            <a:r>
              <a:rPr lang="en-CA" altLang="zh-CN" dirty="0"/>
              <a:t>-</a:t>
            </a:r>
            <a:r>
              <a:rPr lang="zh-CN" altLang="en-US" dirty="0"/>
              <a:t>整个奥古斯都统治时期，自然灾害几乎每年都发生。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暴风雨 </a:t>
            </a:r>
            <a:r>
              <a:rPr lang="en-CA" altLang="zh-CN" dirty="0"/>
              <a:t>B.C.60\43\23</a:t>
            </a:r>
            <a:r>
              <a:rPr lang="zh-CN" altLang="en-US" dirty="0"/>
              <a:t>年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地震 </a:t>
            </a:r>
            <a:r>
              <a:rPr lang="en-CA" altLang="zh-CN" dirty="0"/>
              <a:t>B.C.59\49\47,A.C. 5\15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水灾 </a:t>
            </a:r>
            <a:r>
              <a:rPr lang="en-CA" altLang="zh-CN" dirty="0"/>
              <a:t>B.C.54</a:t>
            </a:r>
            <a:r>
              <a:rPr lang="zh-CN" altLang="en-US" dirty="0"/>
              <a:t>、</a:t>
            </a:r>
            <a:r>
              <a:rPr lang="en-CA" altLang="zh-CN" dirty="0"/>
              <a:t>52</a:t>
            </a:r>
            <a:r>
              <a:rPr lang="zh-CN" altLang="en-US" dirty="0"/>
              <a:t>、</a:t>
            </a:r>
            <a:r>
              <a:rPr lang="en-CA" altLang="zh-CN" dirty="0"/>
              <a:t>44</a:t>
            </a:r>
            <a:r>
              <a:rPr lang="zh-CN" altLang="en-US" dirty="0"/>
              <a:t>、</a:t>
            </a:r>
            <a:r>
              <a:rPr lang="en-CA" altLang="zh-CN" dirty="0"/>
              <a:t>34</a:t>
            </a:r>
            <a:r>
              <a:rPr lang="zh-CN" altLang="en-US" dirty="0"/>
              <a:t>、</a:t>
            </a:r>
            <a:r>
              <a:rPr lang="en-CA" altLang="zh-CN" dirty="0"/>
              <a:t>23</a:t>
            </a:r>
            <a:r>
              <a:rPr lang="zh-CN" altLang="en-US" dirty="0"/>
              <a:t>、</a:t>
            </a:r>
            <a:r>
              <a:rPr lang="en-CA" altLang="zh-CN" dirty="0"/>
              <a:t>2213</a:t>
            </a:r>
            <a:r>
              <a:rPr lang="zh-CN" altLang="en-US" dirty="0"/>
              <a:t>、</a:t>
            </a:r>
            <a:r>
              <a:rPr lang="en-CA" altLang="zh-CN" dirty="0"/>
              <a:t>5</a:t>
            </a:r>
            <a:r>
              <a:rPr lang="zh-CN" altLang="en-US" dirty="0"/>
              <a:t>，</a:t>
            </a:r>
            <a:r>
              <a:rPr lang="en-CA" altLang="zh-CN" dirty="0"/>
              <a:t>A.C.5</a:t>
            </a:r>
            <a:r>
              <a:rPr lang="zh-CN" altLang="en-US" dirty="0"/>
              <a:t>、</a:t>
            </a:r>
            <a:r>
              <a:rPr lang="en-CA" altLang="zh-CN" dirty="0"/>
              <a:t>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火灾 </a:t>
            </a:r>
            <a:r>
              <a:rPr lang="en-CA" altLang="zh-CN" dirty="0"/>
              <a:t>B.C.52</a:t>
            </a:r>
            <a:r>
              <a:rPr lang="zh-CN" altLang="en-US" dirty="0"/>
              <a:t>、</a:t>
            </a:r>
            <a:r>
              <a:rPr lang="en-CA" altLang="zh-CN" dirty="0"/>
              <a:t>50</a:t>
            </a:r>
            <a:r>
              <a:rPr lang="zh-CN" altLang="en-US" dirty="0"/>
              <a:t>、</a:t>
            </a:r>
            <a:r>
              <a:rPr lang="en-CA" altLang="zh-CN" dirty="0"/>
              <a:t>47</a:t>
            </a:r>
            <a:r>
              <a:rPr lang="zh-CN" altLang="en-US" dirty="0"/>
              <a:t>、</a:t>
            </a:r>
            <a:r>
              <a:rPr lang="en-CA" altLang="zh-CN" dirty="0"/>
              <a:t>38</a:t>
            </a:r>
            <a:r>
              <a:rPr lang="zh-CN" altLang="en-US" dirty="0"/>
              <a:t>、</a:t>
            </a:r>
            <a:r>
              <a:rPr lang="en-CA" altLang="zh-CN" dirty="0"/>
              <a:t>34</a:t>
            </a:r>
            <a:r>
              <a:rPr lang="zh-CN" altLang="en-US" dirty="0"/>
              <a:t>、</a:t>
            </a:r>
            <a:r>
              <a:rPr lang="en-CA" altLang="zh-CN" dirty="0"/>
              <a:t>31</a:t>
            </a:r>
            <a:r>
              <a:rPr lang="zh-CN" altLang="en-US" dirty="0"/>
              <a:t>、</a:t>
            </a:r>
            <a:r>
              <a:rPr lang="en-CA" altLang="zh-CN" dirty="0"/>
              <a:t>29</a:t>
            </a:r>
            <a:r>
              <a:rPr lang="zh-CN" altLang="en-US" dirty="0"/>
              <a:t>、</a:t>
            </a:r>
            <a:r>
              <a:rPr lang="en-CA" altLang="zh-CN" dirty="0"/>
              <a:t>21</a:t>
            </a:r>
            <a:r>
              <a:rPr lang="zh-CN" altLang="en-US" dirty="0"/>
              <a:t>、</a:t>
            </a:r>
            <a:r>
              <a:rPr lang="en-CA" altLang="zh-CN" dirty="0"/>
              <a:t>16</a:t>
            </a:r>
            <a:r>
              <a:rPr lang="zh-CN" altLang="en-US" dirty="0"/>
              <a:t>、</a:t>
            </a:r>
            <a:r>
              <a:rPr lang="en-CA" altLang="zh-CN" dirty="0"/>
              <a:t>14</a:t>
            </a:r>
            <a:r>
              <a:rPr lang="zh-CN" altLang="en-US" dirty="0"/>
              <a:t>、</a:t>
            </a:r>
            <a:r>
              <a:rPr lang="en-CA" altLang="zh-CN" dirty="0"/>
              <a:t>7</a:t>
            </a:r>
            <a:r>
              <a:rPr lang="zh-CN" altLang="en-US" dirty="0"/>
              <a:t>，</a:t>
            </a:r>
            <a:r>
              <a:rPr lang="en-CA" altLang="zh-CN" dirty="0"/>
              <a:t>A.C.3</a:t>
            </a:r>
            <a:r>
              <a:rPr lang="zh-CN" altLang="en-US" dirty="0"/>
              <a:t>、</a:t>
            </a:r>
            <a:r>
              <a:rPr lang="en-CA" altLang="zh-CN" dirty="0"/>
              <a:t>6</a:t>
            </a:r>
            <a:r>
              <a:rPr lang="zh-CN" altLang="en-US" dirty="0"/>
              <a:t>、</a:t>
            </a:r>
            <a:r>
              <a:rPr lang="en-CA" altLang="zh-CN" dirty="0"/>
              <a:t>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饥荒  公元前</a:t>
            </a:r>
            <a:r>
              <a:rPr lang="en-CA" altLang="zh-CN" dirty="0"/>
              <a:t>40</a:t>
            </a:r>
            <a:r>
              <a:rPr lang="zh-CN" altLang="en-US" dirty="0"/>
              <a:t>、</a:t>
            </a:r>
            <a:r>
              <a:rPr lang="en-CA" altLang="zh-CN" dirty="0"/>
              <a:t>23</a:t>
            </a:r>
            <a:r>
              <a:rPr lang="zh-CN" altLang="en-US" dirty="0"/>
              <a:t>，公元</a:t>
            </a:r>
            <a:r>
              <a:rPr lang="en-CA" altLang="zh-CN" dirty="0"/>
              <a:t>6</a:t>
            </a:r>
            <a:r>
              <a:rPr lang="zh-CN" altLang="en-US" dirty="0"/>
              <a:t>、</a:t>
            </a:r>
            <a:r>
              <a:rPr lang="en-CA" altLang="zh-CN" dirty="0"/>
              <a:t>8</a:t>
            </a:r>
            <a:r>
              <a:rPr lang="zh-CN" altLang="en-US" dirty="0"/>
              <a:t>年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蝗灾 公元</a:t>
            </a:r>
            <a:r>
              <a:rPr lang="en-CA" altLang="zh-CN" dirty="0"/>
              <a:t>9</a:t>
            </a:r>
            <a:r>
              <a:rPr lang="zh-CN" altLang="en-US" dirty="0"/>
              <a:t>年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瘟疫 公元前</a:t>
            </a:r>
            <a:r>
              <a:rPr lang="en-CA" altLang="zh-CN" dirty="0"/>
              <a:t>56</a:t>
            </a:r>
            <a:r>
              <a:rPr lang="zh-CN" altLang="en-US" dirty="0"/>
              <a:t>、</a:t>
            </a:r>
            <a:r>
              <a:rPr lang="en-CA" altLang="zh-CN" dirty="0"/>
              <a:t>49</a:t>
            </a:r>
            <a:r>
              <a:rPr lang="zh-CN" altLang="en-US" dirty="0"/>
              <a:t>，公元</a:t>
            </a:r>
            <a:r>
              <a:rPr lang="en-CA" altLang="zh-CN" dirty="0"/>
              <a:t>5</a:t>
            </a:r>
            <a:r>
              <a:rPr lang="zh-CN" altLang="en-US" dirty="0"/>
              <a:t>、</a:t>
            </a:r>
            <a:r>
              <a:rPr lang="en-CA" altLang="zh-CN" dirty="0"/>
              <a:t>15</a:t>
            </a:r>
            <a:r>
              <a:rPr lang="zh-CN" altLang="en-US" dirty="0"/>
              <a:t>年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极为讽刺的：在屋大维变成“奥古斯都”那天晚上，台伯河发生水灾淹没了整个罗马城。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同一年，遭受许多自然灾害，罗马更是饱受火灾和水灾之苦。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加上人口拥挤、合居房屋，火灾或水灾一来，可想而知有多惨！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/>
              <a:t>这些灾害，可以   对比三个七的灾害。</a:t>
            </a:r>
            <a:endParaRPr lang="en-CA" altLang="zh-CN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/>
              <a:t>无宗教道德、</a:t>
            </a:r>
            <a:endParaRPr lang="en-CA" altLang="zh-CN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/>
              <a:t>魔鬼撒旦正在使用罗马、政治、宗教 、世界</a:t>
            </a:r>
            <a:r>
              <a:rPr lang="en-CA" altLang="zh-CN" sz="1200" b="1" dirty="0"/>
              <a:t>…….</a:t>
            </a:r>
            <a:r>
              <a:rPr lang="zh-CN" altLang="en-US" sz="1200" b="1" dirty="0"/>
              <a:t>迷惑、引诱、或逼迫基督徒、教會，</a:t>
            </a:r>
            <a:endParaRPr lang="en-US" altLang="zh-CN" sz="1200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CN" altLang="en-US" sz="1200" b="1" dirty="0"/>
              <a:t>而基督却是亲自为跟随祂的人争战。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56D51-34F8-47CC-8DF9-EECAE6DB225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61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七印：针对</a:t>
            </a:r>
            <a:r>
              <a:rPr lang="en-CA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</a:t>
            </a: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整个书卷，</a:t>
            </a:r>
            <a:endParaRPr lang="en-CA" altLang="zh-C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六印：列出了罗马罪行的后果</a:t>
            </a:r>
            <a:r>
              <a:rPr lang="en-CA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对照一下历史</a:t>
            </a:r>
            <a:r>
              <a:rPr lang="en-CA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现在，，，神对这个世界的罪行的审判呢？</a:t>
            </a:r>
            <a:endParaRPr lang="en-CA" altLang="zh-C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第一印：马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战争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竞赛，弓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没有箭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胜了又胜，应该是射出去了，赢定了。太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4-6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打仗的风声，民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民、国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国。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第二印：大刀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剑，战争武器；夺去太平：世界和平运动，这是远离现实的梦想，不必把它当真；联合国成立多年，事实证明在这地上从没有一天是天下太平的。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第一印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第二印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战争，神必将征服罗马、帝国主义。但罗马 被灭应该不是一天完成的。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罗马出现 无数的内战：政治权力斗争暴力，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尼录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多米田死亡：至少有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位皇帝交替统治，同时罗马帝国分裂如下：西班牙军队拥护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加尔巴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半年死、罗马卫队选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奥托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Otho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、德国军队偏向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维特利乌斯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Vitellius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、埃及军队支持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维斯帕先；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然而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提多凭借完全 征服耶路撒冷的战绩，平复了其他皇帝。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何时完全 的实现呢？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第三印：一钱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一天工资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一升麦子，油价，通化膨胀、食物短缺、供不应求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政策有关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第三印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第四印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天灾农耕不良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战争后一定饥荒，瘟疫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死亡，现在像不像，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第五印：圣徒受逼迫，政府逼迫信徒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6:11</a:t>
            </a:r>
            <a:r>
              <a:rPr lang="zh-CN" altLang="en-US" sz="1200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满了数目</a:t>
            </a:r>
            <a:r>
              <a:rPr lang="en-CA" altLang="zh-CN" sz="1200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1200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被杀</a:t>
            </a:r>
            <a:r>
              <a:rPr lang="en-CA" altLang="zh-CN" sz="1200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1200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得胜的数目，</a:t>
            </a:r>
            <a:r>
              <a:rPr lang="en-CA" sz="1200" dirty="0">
                <a:solidFill>
                  <a:srgbClr val="C00000"/>
                </a:solidFill>
              </a:rPr>
              <a:t>彼后3:9 </a:t>
            </a:r>
            <a:r>
              <a:rPr lang="en-CA" sz="1200" dirty="0" err="1">
                <a:solidFill>
                  <a:srgbClr val="C00000"/>
                </a:solidFill>
              </a:rPr>
              <a:t>主之所以迟迟不来，并不是躭延，乃是宽容我们，盼望填满得救和得胜的数目</a:t>
            </a:r>
            <a:r>
              <a:rPr lang="en-CA" sz="1200" dirty="0">
                <a:solidFill>
                  <a:srgbClr val="C00000"/>
                </a:solidFill>
              </a:rPr>
              <a:t>-</a:t>
            </a:r>
            <a:endParaRPr lang="en-CA" altLang="zh-CN" sz="1200" b="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跟 </a:t>
            </a:r>
            <a:r>
              <a:rPr lang="en-CA" altLang="zh-CN" sz="1200" b="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1200" b="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章十四万四千的数目</a:t>
            </a:r>
            <a:r>
              <a:rPr lang="en-CA" altLang="zh-CN" sz="1200" b="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zh-CN" altLang="en-US" sz="1200" b="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想起旧约民数记，进入迦南应许地之前的军队数算。</a:t>
            </a:r>
            <a:endParaRPr lang="en-CA" altLang="zh-CN" sz="1200" b="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但是，出乎意料地是：地上的教会并没有用军事、暴力对抗敌人（魔鬼、政府、体制、邪教 </a:t>
            </a:r>
            <a:r>
              <a:rPr lang="en-CA" altLang="zh-CN" sz="1200" b="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1200" b="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）得胜。</a:t>
            </a:r>
            <a:endParaRPr lang="en-CA" altLang="zh-CN" sz="1200" b="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相反的，她的成员必会因为信心地坚守主道     成了殉道者而得胜</a:t>
            </a:r>
            <a:r>
              <a:rPr lang="en-CA" altLang="zh-CN" sz="1200" b="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zh-CN" altLang="en-US" sz="1200" b="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死带来的得胜</a:t>
            </a:r>
            <a:endParaRPr lang="en-CA" altLang="zh-CN" sz="1200" b="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200" b="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血：成了 决定胜负的最主要因素，得胜的途径之一</a:t>
            </a:r>
            <a:r>
              <a:rPr lang="en-CA" altLang="zh-CN" sz="1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zh-CN" altLang="en-US" sz="1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流血</a:t>
            </a:r>
            <a:endParaRPr lang="en-CA" altLang="zh-CN" sz="1200" b="1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主耶稣是如何得胜的？流血</a:t>
            </a:r>
            <a:r>
              <a:rPr lang="en-CA" altLang="zh-CN" sz="1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1200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死</a:t>
            </a:r>
            <a:r>
              <a:rPr lang="en-CA" altLang="zh-CN" sz="1200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zh-CN" altLang="en-US" sz="1200"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拯救、买赎、释放，胜利！！！</a:t>
            </a:r>
            <a:endParaRPr lang="en-CA" altLang="zh-CN" sz="1200" b="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第六印：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v.12</a:t>
            </a:r>
            <a:r>
              <a:rPr lang="en-CA" sz="1200" dirty="0">
                <a:solidFill>
                  <a:srgbClr val="C00000"/>
                </a:solidFill>
              </a:rPr>
              <a:t>日头变黑像毛布，满月变红像血：超自然的灾难，科学家</a:t>
            </a:r>
            <a:r>
              <a:rPr lang="zh-CN" altLang="en-US" sz="1200" dirty="0">
                <a:solidFill>
                  <a:srgbClr val="C00000"/>
                </a:solidFill>
              </a:rPr>
              <a:t>说：</a:t>
            </a:r>
            <a:r>
              <a:rPr lang="en-CA" sz="1200" dirty="0" err="1">
                <a:solidFill>
                  <a:srgbClr val="C00000"/>
                </a:solidFill>
              </a:rPr>
              <a:t>每当太阳上的</a:t>
            </a:r>
            <a:r>
              <a:rPr lang="zh-CN" altLang="en-US" sz="1200" dirty="0">
                <a:solidFill>
                  <a:srgbClr val="C00000"/>
                </a:solidFill>
              </a:rPr>
              <a:t>“</a:t>
            </a:r>
            <a:r>
              <a:rPr lang="en-CA" sz="1200" dirty="0" err="1">
                <a:solidFill>
                  <a:srgbClr val="C00000"/>
                </a:solidFill>
              </a:rPr>
              <a:t>黑子粒</a:t>
            </a:r>
            <a:r>
              <a:rPr lang="zh-CN" altLang="en-US" sz="1200" dirty="0">
                <a:solidFill>
                  <a:srgbClr val="C00000"/>
                </a:solidFill>
              </a:rPr>
              <a:t>”</a:t>
            </a:r>
            <a:r>
              <a:rPr lang="en-CA" sz="1200" dirty="0" err="1">
                <a:solidFill>
                  <a:srgbClr val="C00000"/>
                </a:solidFill>
              </a:rPr>
              <a:t>活动旺盛时</a:t>
            </a:r>
            <a:r>
              <a:rPr lang="en-CA" sz="1200" dirty="0">
                <a:solidFill>
                  <a:srgbClr val="C00000"/>
                </a:solidFill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sz="1200" dirty="0">
                <a:solidFill>
                  <a:srgbClr val="C00000"/>
                </a:solidFill>
              </a:rPr>
              <a:t>就</a:t>
            </a:r>
            <a:r>
              <a:rPr lang="en-CA" sz="1200" dirty="0" err="1">
                <a:solidFill>
                  <a:srgbClr val="C00000"/>
                </a:solidFill>
              </a:rPr>
              <a:t>会影响到地球的各</a:t>
            </a:r>
            <a:r>
              <a:rPr lang="zh-CN" altLang="en-US" sz="1200" dirty="0">
                <a:solidFill>
                  <a:srgbClr val="C00000"/>
                </a:solidFill>
              </a:rPr>
              <a:t>个</a:t>
            </a:r>
            <a:r>
              <a:rPr lang="en-CA" sz="1200" dirty="0" err="1">
                <a:solidFill>
                  <a:srgbClr val="C00000"/>
                </a:solidFill>
              </a:rPr>
              <a:t>方面。也有</a:t>
            </a:r>
            <a:r>
              <a:rPr lang="zh-CN" altLang="en-US" sz="1200" dirty="0">
                <a:solidFill>
                  <a:srgbClr val="C00000"/>
                </a:solidFill>
              </a:rPr>
              <a:t>圣经学者</a:t>
            </a:r>
            <a:r>
              <a:rPr lang="en-CA" sz="1200" dirty="0" err="1">
                <a:solidFill>
                  <a:srgbClr val="C00000"/>
                </a:solidFill>
              </a:rPr>
              <a:t>认为</a:t>
            </a:r>
            <a:r>
              <a:rPr lang="zh-CN" altLang="en-US" sz="1200" dirty="0">
                <a:solidFill>
                  <a:srgbClr val="C00000"/>
                </a:solidFill>
              </a:rPr>
              <a:t>：</a:t>
            </a:r>
            <a:r>
              <a:rPr lang="en-CA" sz="1200" dirty="0" err="1">
                <a:solidFill>
                  <a:srgbClr val="C00000"/>
                </a:solidFill>
              </a:rPr>
              <a:t>因超级大地震</a:t>
            </a:r>
            <a:r>
              <a:rPr lang="en-CA" sz="1200" dirty="0">
                <a:solidFill>
                  <a:srgbClr val="C00000"/>
                </a:solidFill>
              </a:rPr>
              <a:t> </a:t>
            </a:r>
            <a:r>
              <a:rPr lang="zh-CN" altLang="en-US" sz="1200" dirty="0">
                <a:solidFill>
                  <a:srgbClr val="C00000"/>
                </a:solidFill>
              </a:rPr>
              <a:t>，</a:t>
            </a:r>
            <a:r>
              <a:rPr lang="en-CA" sz="1200" dirty="0" err="1">
                <a:solidFill>
                  <a:srgbClr val="C00000"/>
                </a:solidFill>
              </a:rPr>
              <a:t>引起地层断裂，再引发多处火山爆发，空中弥漫火山灰和瓦斯</a:t>
            </a:r>
            <a:r>
              <a:rPr lang="en-CA" sz="1200" dirty="0">
                <a:solidFill>
                  <a:srgbClr val="C00000"/>
                </a:solidFill>
              </a:rPr>
              <a:t> </a:t>
            </a:r>
            <a:r>
              <a:rPr lang="en-CA" sz="1200" dirty="0" err="1">
                <a:solidFill>
                  <a:srgbClr val="C00000"/>
                </a:solidFill>
              </a:rPr>
              <a:t>所造成的现象</a:t>
            </a:r>
            <a:r>
              <a:rPr lang="en-CA" sz="1200" dirty="0">
                <a:solidFill>
                  <a:srgbClr val="C00000"/>
                </a:solidFill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V.13</a:t>
            </a:r>
            <a:r>
              <a:rPr lang="en-CA" sz="1200" dirty="0">
                <a:solidFill>
                  <a:srgbClr val="C00000"/>
                </a:solidFill>
              </a:rPr>
              <a:t>天上的星辰坠落于地：或指流星冲破大气层而坠落地面，或指火山岩被喷上高空</a:t>
            </a:r>
            <a:r>
              <a:rPr lang="zh-CN" altLang="en-US" sz="1200" dirty="0">
                <a:solidFill>
                  <a:srgbClr val="C00000"/>
                </a:solidFill>
              </a:rPr>
              <a:t>，</a:t>
            </a:r>
            <a:r>
              <a:rPr lang="en-CA" sz="1200" dirty="0" err="1">
                <a:solidFill>
                  <a:srgbClr val="C00000"/>
                </a:solidFill>
              </a:rPr>
              <a:t>然后划破气层掉落下来的景象</a:t>
            </a:r>
            <a:r>
              <a:rPr lang="en-CA" sz="1200" dirty="0">
                <a:solidFill>
                  <a:srgbClr val="C00000"/>
                </a:solidFill>
              </a:rPr>
              <a:t>。          「</a:t>
            </a:r>
            <a:r>
              <a:rPr lang="en-CA" sz="1200" dirty="0" err="1">
                <a:solidFill>
                  <a:srgbClr val="C00000"/>
                </a:solidFill>
              </a:rPr>
              <a:t>如同无花果树被大风摇动，落下未熟的果子一样</a:t>
            </a:r>
            <a:r>
              <a:rPr lang="en-CA" sz="1200" dirty="0">
                <a:solidFill>
                  <a:srgbClr val="C00000"/>
                </a:solidFill>
              </a:rPr>
              <a:t>」：</a:t>
            </a:r>
            <a:r>
              <a:rPr lang="en-CA" sz="1200" dirty="0" err="1">
                <a:solidFill>
                  <a:srgbClr val="C00000"/>
                </a:solidFill>
              </a:rPr>
              <a:t>这是形容落地时的景象</a:t>
            </a:r>
            <a:r>
              <a:rPr lang="en-CA" sz="1200" dirty="0">
                <a:solidFill>
                  <a:srgbClr val="C00000"/>
                </a:solidFill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所以，地震和火山爆发，是更致命的灾害，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今天，从意大利东北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南部，维内多</a:t>
            </a: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Veneto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、塔斯卡尼地区、拉丁姆</a:t>
            </a: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Latium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，处处温泉名胜，都是大量炎山爆发的结果。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罗马 很讲究上层社会、下层社会，而上层是剥削、镇压下层的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，通过政治，历史背景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12-16 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显示，居住在都市的人，为了躲避地震和火山爆发的灾难，而四处逃串。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15-16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特别讲到，从国王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奴隶，所有不同阶层的人，都惊慌害怕。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住在用砖造的奢侈大房子里的人，遭受倒塌在身上的灾难；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住在廉价的小木屋里的人，很容易受到毁灭性的火灾。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天灾：是上帝要显示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人人在上帝眼中都是完全平等的一种方式。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忿怒的大日：指末日审判的日子，事实上，根据圣经的记载，末日的审判共有三种：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基督台前的审判</a:t>
            </a: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林后五</a:t>
            </a: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这是当主再来的时候，针对信徒的审判</a:t>
            </a:r>
            <a:r>
              <a:rPr lang="en-US" altLang="zh-CN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参彼前四</a:t>
            </a:r>
            <a:r>
              <a:rPr lang="en-US" altLang="zh-CN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CN" altLang="en-US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；罗十四</a:t>
            </a:r>
            <a:r>
              <a:rPr lang="en-US" altLang="zh-CN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</a:t>
            </a:r>
            <a:r>
              <a:rPr lang="zh-CN" altLang="en-US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，结果或得赏赐，或受亏损</a:t>
            </a:r>
            <a:r>
              <a:rPr lang="en-US" altLang="zh-CN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参林前三</a:t>
            </a:r>
            <a:r>
              <a:rPr lang="en-US" altLang="zh-CN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14~15)</a:t>
            </a:r>
            <a:r>
              <a:rPr lang="zh-CN" altLang="en-US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CA" altLang="zh-CN" sz="12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基督荣耀宝座前的审判</a:t>
            </a: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参太廿五</a:t>
            </a: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31~32)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这是当主再来的时候，对当时还活着的万民的审判，结果或往永刑里去，或往永生里去</a:t>
            </a:r>
            <a:r>
              <a:rPr lang="en-US" altLang="zh-CN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太廿五</a:t>
            </a:r>
            <a:r>
              <a:rPr lang="en-US" altLang="zh-CN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46)</a:t>
            </a:r>
            <a:r>
              <a:rPr lang="zh-CN" altLang="en-US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CA" altLang="zh-CN" sz="12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白色大宝座前的审判</a:t>
            </a: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参二十</a:t>
            </a: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这是在千年国度之后，神对所有无分于头一次复活的死人──已死的不信的世人──的审判，结果都被扔在火湖里</a:t>
            </a:r>
            <a:r>
              <a:rPr lang="en-US" altLang="zh-CN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参二十</a:t>
            </a:r>
            <a:r>
              <a:rPr lang="en-US" altLang="zh-CN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15)</a:t>
            </a:r>
            <a:r>
              <a:rPr lang="zh-CN" altLang="en-US" sz="1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                </a:t>
            </a:r>
            <a:endParaRPr lang="en-CA" altLang="zh-CN" sz="12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所以，祂们忿怒的大日：其实是笼统的说法，世人在末日必将面临的审判，在那之前，还活着的人则先身受大灾难的苦。          谁能站得住呢？站得住：指通过神和羔羊的审判而不被惩罚；反问句：没有人能站得住。 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羔羊的忿怒：温柔、驯良的羔羊竟然也会忿怒？主今天对所有的人是羔羊，但当那日对不信祂的人则必忿怒如狮子。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神丰富的恩慈、宽容、忍耐，是要领我们悔改</a:t>
            </a: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参罗二</a:t>
            </a: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，但人若藐视祂的恩慈，任着刚硬不悔改的心，为自己积蓄忿怒，以致神震怒，显祂公义审判的日子来到</a:t>
            </a: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参罗二</a:t>
            </a: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          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总要趁着还有今日，天天彼此相劝，免得我们中间，有人被罪迷惑，心里就刚硬了</a:t>
            </a: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来三</a:t>
            </a:r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凡是今日硬着心的人，在惹祂发怒的日子，必然站立不住。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苦难：在某种程度上确实是神的审判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六印：在某种层面上，六印全部和政治相关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天国的导向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在启示录中，尤其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，上帝允许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甚至特意的战争发生，是上帝对与敌对 的政治制度的审判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-8:13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空中一只老鹰呼叫“祸哉！有祸了、有祸了！”三次重复，可见上帝对于逼迫教会的政府，是何等地愤怒！！！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你我、教会，遇到政治宪法的限制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逼迫、传福音受委屈，还怕吗？还气得要死？才不呢！上帝会愤怒、报仇的，</a:t>
            </a:r>
            <a:endParaRPr lang="en-CA" altLang="zh-C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启示录的灾祸从第一印的白马开始</a:t>
            </a:r>
            <a:r>
              <a:rPr lang="en-CA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-----19:11 </a:t>
            </a: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基督的白马，</a:t>
            </a:r>
            <a:r>
              <a:rPr lang="en-CA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19:14\19\21 </a:t>
            </a: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并带着众军骑着白马结束？</a:t>
            </a:r>
            <a:endParaRPr lang="en-CA" altLang="zh-C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为什么？有什么意义？</a:t>
            </a:r>
            <a:endParaRPr lang="en-CA" altLang="zh-C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世界被审判毁灭之前，争战的结局已经被上帝定了</a:t>
            </a:r>
            <a:r>
              <a:rPr lang="en-CA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胜利</a:t>
            </a:r>
            <a:endParaRPr lang="en-CA" altLang="zh-C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好像运动比赛，无论几局几胜制</a:t>
            </a:r>
            <a:r>
              <a:rPr lang="en-CA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最终元帅基督</a:t>
            </a:r>
            <a:r>
              <a:rPr lang="en-CA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祂的子民已经赢了！</a:t>
            </a:r>
            <a:endParaRPr lang="en-CA" altLang="zh-C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CN" altLang="en-US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关我什么事儿？  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今天我們在世上，似乎還看不到有這樣大的災難，但是也可能已經發生了，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比方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：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第一次世界大戰，第二次世界大戰，死傷無數，真的好像第二印裡面所形容的。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今天世界上充滿了各樣的爭鬥和敗壞，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俄乌战争、北美、欧洲、亚洲，都乱套了，剑拔弩张，第三次世界大战一触即发</a:t>
            </a:r>
            <a:r>
              <a:rPr lang="en-CA" alt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所以其實我們並不知道我們現在是處在哪一個階段，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基督徒唯一能夠做的就是仰望天上做寶座的，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站立得稳</a:t>
            </a:r>
            <a:r>
              <a:rPr lang="en-CA" alt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+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做神要我們做的工。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CN" altLang="en-US" sz="1800" b="1" dirty="0">
                <a:effectLst/>
                <a:latin typeface="+mn-ea"/>
                <a:ea typeface="MingLiU" panose="02020509000000000000" pitchFamily="49" charset="-120"/>
              </a:rPr>
              <a:t>时刻预备被提！期待被提</a:t>
            </a:r>
            <a:r>
              <a:rPr lang="zh-CN" altLang="en-US" sz="1800" b="1">
                <a:effectLst/>
                <a:latin typeface="+mn-ea"/>
                <a:ea typeface="MingLiU" panose="02020509000000000000" pitchFamily="49" charset="-120"/>
              </a:rPr>
              <a:t>吗？家人能被提吗？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想像一下，耶稣像贼一样来了，你我正在干什么？</a:t>
            </a:r>
            <a:endParaRPr lang="en-CA" altLang="zh-C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能确保被提吗？</a:t>
            </a:r>
            <a:endParaRPr lang="en-CA" altLang="zh-C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6D51-34F8-47CC-8DF9-EECAE6DB225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81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老約翰得到啟示，寫信給亞西亞的七教會，這七個教會應該是非常的有代表的，是七個地方，貫穿亞西亞。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  <a:cs typeface="Times New Roman" panose="02020603050405020304" pitchFamily="18" charset="0"/>
              </a:rPr>
              <a:t>當時羅馬帝國對基督徒的逼迫尚未遍及整個帝國，然而主知道逼迫很快就會臨到他們，但是當時的亞西亞教會有很多的問題，根本沒有預備後面對逼迫，所以主寫信給他們要他們堅忍、悔改。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800" b="1" dirty="0">
              <a:effectLst/>
              <a:latin typeface="Times New Roman" panose="02020603050405020304" pitchFamily="18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200" b="1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首尾兩個教會</a:t>
            </a:r>
            <a:r>
              <a:rPr lang="zh-CN" sz="12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，以弗所和老底嘉都是很嚴重的，如果不悔改，神要把他們毀掉。</a:t>
            </a:r>
            <a:endParaRPr lang="en-US" altLang="zh-CN" sz="12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200" b="1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中間的示每拿和非拉鐵非</a:t>
            </a:r>
            <a:r>
              <a:rPr lang="zh-CN" sz="12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都是得到神的認可的。</a:t>
            </a:r>
            <a:endParaRPr lang="en-US" altLang="zh-CN" sz="12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200" b="1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再中間的兩個教會</a:t>
            </a:r>
            <a:r>
              <a:rPr lang="en-CA" sz="12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-</a:t>
            </a:r>
            <a:r>
              <a:rPr lang="zh-CN" sz="12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別迦摩和推雅推喇都有他們忠心之處，但是都在一些道德上行了敗壞的事情，</a:t>
            </a:r>
            <a:endParaRPr lang="en-US" altLang="zh-CN" sz="12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200" b="1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撒狄</a:t>
            </a:r>
            <a:r>
              <a:rPr lang="zh-CN" sz="12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則是一潭死水。</a:t>
            </a:r>
            <a:endParaRPr lang="en-US" altLang="zh-CN" sz="12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2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從這些教會的光景看，我們今天的教會，像是哪個教會呢？</a:t>
            </a:r>
            <a:endParaRPr lang="en-US" sz="12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56D51-34F8-47CC-8DF9-EECAE6DB225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240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4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：</a:t>
            </a:r>
            <a:r>
              <a:rPr lang="en-CA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1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—</a:t>
            </a:r>
            <a:r>
              <a:rPr lang="en-CA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5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：</a:t>
            </a:r>
            <a:r>
              <a:rPr lang="en-CA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14  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天上的異象 </a:t>
            </a:r>
            <a:endParaRPr lang="en-CA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  4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章</a:t>
            </a:r>
            <a:r>
              <a:rPr lang="en-CA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  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上帝的寶座</a:t>
            </a:r>
            <a:endParaRPr lang="en-CA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  5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章</a:t>
            </a:r>
            <a:r>
              <a:rPr lang="en-CA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   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羔羊的異象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從第四章開始就比較難讀懂，因為啟示錄的文學體裁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：书信</a:t>
            </a:r>
            <a:r>
              <a:rPr lang="en-CA" alt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+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啟示文學，這種體裁我們華人的文化裡幾乎看不到的。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因此可能我們並不習慣，但是這是猶太人熟悉的一種文學體裁，信息會以異象來傳達</a:t>
            </a:r>
            <a:r>
              <a:rPr lang="en-CA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同時也會用一些象征手法：動物、數字、顏色</a:t>
            </a:r>
            <a:r>
              <a:rPr lang="en-CA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並且會提及靈界的天使與邪靈</a:t>
            </a:r>
            <a:r>
              <a:rPr lang="en-CA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這些特征我們都會在啟示錄裡面看到。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如果我們讀一些兩約之間的文獻，好像偽經一類的，就會知道這是希伯來文學的一種特色。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但是因為這些象征的信息</a:t>
            </a:r>
            <a:r>
              <a:rPr lang="en-CA" alt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  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有時候可以意義延伸的很廣，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所以我們在神面前就謹慎，不需要強解，不懂的地方，我們就暫時放在那裡。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從第四章開始，約翰就看到了天上的異象，而且這天上的異象是從神的寶座開始，象征真神的掌權，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四章以後的信息是天上和地上的交叉記載的。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而在這之後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，</a:t>
            </a:r>
            <a:r>
              <a:rPr lang="en-CA" alt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6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章开始  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對地上的記載就是巨大的災難。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啟示錄就是讓我們看到，這看似失控的災難，都是在神的手中，在祂永恆的旨意裡，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第五章的異象是羔羊的異象，天上的神在掌權，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但是生活在地上的人是無法知道、看見的，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因為羔羊的寶血，開啟了我們的眼光，讓我們可以知道這末後的事情，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這是主耶穌的救贖帶給我們的恩典。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祂讓我們可以知道末後的事情。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第六章記載了六印，都是大災難。</a:t>
            </a:r>
            <a:endParaRPr lang="en-CA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endParaRPr lang="en-CA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56D51-34F8-47CC-8DF9-EECAE6DB225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368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争战中的地上七教会，状况不好，好像失控了，但是神仍掌权，基督已得胜，所以，天上的情形很棒啊，</a:t>
            </a:r>
            <a:endParaRPr lang="en-CA" altLang="zh-CN" dirty="0"/>
          </a:p>
          <a:p>
            <a:endParaRPr lang="en-CA" altLang="zh-CN" dirty="0"/>
          </a:p>
          <a:p>
            <a:r>
              <a:rPr lang="en-CA" altLang="zh-CN" dirty="0"/>
              <a:t>4:1</a:t>
            </a:r>
            <a:r>
              <a:rPr lang="zh-CN" altLang="en-US" dirty="0"/>
              <a:t>将来必定这样的敬拜，而且</a:t>
            </a:r>
            <a:r>
              <a:rPr lang="en-CA" altLang="zh-CN" dirty="0"/>
              <a:t>24</a:t>
            </a:r>
            <a:r>
              <a:rPr lang="zh-CN" altLang="en-US" dirty="0"/>
              <a:t>位长老、选民以色列和那些被主宝血救赎的各地各方的人</a:t>
            </a:r>
            <a:r>
              <a:rPr lang="en-US" altLang="zh-CN" dirty="0"/>
              <a:t>-----</a:t>
            </a:r>
          </a:p>
          <a:p>
            <a:r>
              <a:rPr lang="zh-CN" altLang="en-US" dirty="0"/>
              <a:t>旧约的儿女、新约的儿女</a:t>
            </a:r>
            <a:endParaRPr lang="en-CA" altLang="zh-CN" dirty="0"/>
          </a:p>
          <a:p>
            <a:r>
              <a:rPr lang="zh-CN" altLang="en-US" dirty="0"/>
              <a:t>无数的天使、以及天上地上海里的，天地间一切受造之物都在敬拜颂赞得胜的基督君王。</a:t>
            </a:r>
            <a:endParaRPr lang="en-CA" altLang="zh-CN" dirty="0"/>
          </a:p>
          <a:p>
            <a:r>
              <a:rPr lang="zh-CN" altLang="en-US" dirty="0"/>
              <a:t>天地间，只有、唯</a:t>
            </a:r>
            <a:r>
              <a:rPr lang="zh-CN" altLang="en-US" baseline="0" dirty="0"/>
              <a:t>有一位神君王元首基督耶稣才是配得敬拜尊崇段赞的！</a:t>
            </a:r>
            <a:endParaRPr lang="en-CA" altLang="zh-CN" baseline="0" dirty="0"/>
          </a:p>
          <a:p>
            <a:endParaRPr lang="en-CA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56D51-34F8-47CC-8DF9-EECAE6DB225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859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来到宝座前：</a:t>
            </a:r>
            <a:r>
              <a:rPr lang="en-CA" altLang="zh-CN" dirty="0"/>
              <a:t>1</a:t>
            </a:r>
            <a:r>
              <a:rPr lang="zh-CN" altLang="en-US" dirty="0"/>
              <a:t>章在地上主日的敬拜</a:t>
            </a:r>
            <a:endParaRPr lang="en-CA" altLang="zh-CN" dirty="0"/>
          </a:p>
          <a:p>
            <a:r>
              <a:rPr lang="zh-CN" altLang="en-US" dirty="0"/>
              <a:t>这里是被提到三层天上了，</a:t>
            </a:r>
            <a:endParaRPr lang="en-CA" altLang="zh-CN" dirty="0"/>
          </a:p>
          <a:p>
            <a:endParaRPr lang="en-CA" dirty="0"/>
          </a:p>
          <a:p>
            <a:r>
              <a:rPr lang="zh-CN" altLang="en-US" dirty="0"/>
              <a:t>地上虽然无法无天了，好像失控，</a:t>
            </a:r>
            <a:endParaRPr lang="en-CA" altLang="zh-CN" dirty="0"/>
          </a:p>
          <a:p>
            <a:r>
              <a:rPr lang="zh-CN" altLang="en-US" dirty="0"/>
              <a:t>但是，神的宝座就在那里，一切都在神的掌管之中。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6D51-34F8-47CC-8DF9-EECAE6DB225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608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十二：和它的倍数，又代表上帝的子民。旧约的儿女十二支派、新约的儿女由</a:t>
            </a:r>
            <a:r>
              <a:rPr lang="en-CA" altLang="zh-CN" dirty="0"/>
              <a:t>12</a:t>
            </a:r>
            <a:r>
              <a:rPr lang="zh-CN" altLang="en-US" dirty="0"/>
              <a:t>位使徒生出来的</a:t>
            </a:r>
            <a:r>
              <a:rPr lang="en-US" altLang="zh-CN" dirty="0"/>
              <a:t>----</a:t>
            </a:r>
            <a:r>
              <a:rPr lang="zh-CN" altLang="en-US" dirty="0"/>
              <a:t>教会（太</a:t>
            </a:r>
            <a:r>
              <a:rPr lang="en-CA" altLang="zh-CN" dirty="0"/>
              <a:t>19:28</a:t>
            </a:r>
            <a:r>
              <a:rPr lang="zh-CN" altLang="en-US" dirty="0"/>
              <a:t>，启</a:t>
            </a:r>
            <a:r>
              <a:rPr lang="en-CA" altLang="zh-CN" dirty="0"/>
              <a:t>21:12</a:t>
            </a:r>
            <a:r>
              <a:rPr lang="zh-CN" altLang="en-US" dirty="0"/>
              <a:t>、</a:t>
            </a:r>
            <a:r>
              <a:rPr lang="en-CA" altLang="zh-CN" dirty="0"/>
              <a:t>14</a:t>
            </a:r>
            <a:r>
              <a:rPr lang="zh-CN" altLang="en-US" dirty="0"/>
              <a:t>，弗</a:t>
            </a:r>
            <a:r>
              <a:rPr lang="en-CA" altLang="zh-CN" dirty="0"/>
              <a:t>2:19</a:t>
            </a:r>
            <a:r>
              <a:rPr lang="en-US" altLang="zh-CN" dirty="0"/>
              <a:t>-20</a:t>
            </a:r>
            <a:r>
              <a:rPr lang="zh-CN" altLang="en-US" dirty="0"/>
              <a:t>）、</a:t>
            </a:r>
            <a:endParaRPr lang="en-CA" altLang="zh-CN" dirty="0"/>
          </a:p>
          <a:p>
            <a:r>
              <a:rPr lang="zh-CN" altLang="en-US" dirty="0"/>
              <a:t>但是，使徒约翰却没有坐在座位上，这样的解释有矛盾之处，</a:t>
            </a:r>
            <a:endParaRPr lang="en-CA" altLang="zh-CN" dirty="0"/>
          </a:p>
          <a:p>
            <a:endParaRPr lang="en-CA" altLang="zh-CN" dirty="0"/>
          </a:p>
          <a:p>
            <a:r>
              <a:rPr lang="zh-CN" altLang="en-US" b="1" dirty="0"/>
              <a:t>最合理的解释：要把这里的异象，当作天上在神面前日常的光景，</a:t>
            </a:r>
            <a:endParaRPr lang="en-CA" altLang="zh-CN" b="1" dirty="0"/>
          </a:p>
          <a:p>
            <a:r>
              <a:rPr lang="zh-CN" altLang="en-US" b="1" dirty="0"/>
              <a:t>就在即将揭开七印之前，让使徒约翰先看看上帝属天的行政中心是怎样的景象？</a:t>
            </a:r>
            <a:endParaRPr lang="en-CA" altLang="zh-CN" b="1" dirty="0"/>
          </a:p>
          <a:p>
            <a:r>
              <a:rPr lang="zh-CN" altLang="en-US" b="1" dirty="0"/>
              <a:t>然后再依次把 将来必成的事一个个展现出来 。</a:t>
            </a:r>
            <a:endParaRPr lang="en-CA" altLang="zh-CN" b="1" dirty="0"/>
          </a:p>
          <a:p>
            <a:endParaRPr lang="en-CA" altLang="zh-CN" dirty="0"/>
          </a:p>
          <a:p>
            <a:r>
              <a:rPr lang="zh-CN" altLang="en-US" dirty="0"/>
              <a:t>无数的天使、以及天上地上海里的，天地间一切受造之物都在敬拜颂赞得胜的基督君王。天地间，只有、唯</a:t>
            </a:r>
            <a:r>
              <a:rPr lang="zh-CN" altLang="en-US" baseline="0" dirty="0"/>
              <a:t>有一位神君王元首基督耶稣才是配得敬拜尊崇段赞的！</a:t>
            </a:r>
            <a:endParaRPr lang="en-CA" altLang="zh-CN" baseline="0" dirty="0"/>
          </a:p>
          <a:p>
            <a:endParaRPr lang="en-CA" altLang="zh-CN" baseline="0" dirty="0"/>
          </a:p>
          <a:p>
            <a:endParaRPr lang="en-CA" altLang="zh-CN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56D51-34F8-47CC-8DF9-EECAE6DB225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931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</a:rPr>
              <a:t>天上敬拜当中，都有哪些人、事、物？</a:t>
            </a:r>
            <a:endParaRPr lang="en-CA" altLang="zh-CN" sz="1200" b="1" dirty="0">
              <a:solidFill>
                <a:srgbClr val="0000FF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</a:rPr>
              <a:t>上次已经分享了：</a:t>
            </a:r>
            <a:r>
              <a:rPr lang="en-CA" altLang="zh-CN" sz="1200" b="1" dirty="0">
                <a:solidFill>
                  <a:srgbClr val="0000FF"/>
                </a:solidFill>
              </a:rPr>
              <a:t>4:7 </a:t>
            </a:r>
            <a:r>
              <a:rPr lang="zh-CN" altLang="en-US" sz="1200" b="1" dirty="0">
                <a:solidFill>
                  <a:srgbClr val="0000FF"/>
                </a:solidFill>
              </a:rPr>
              <a:t>四活物 </a:t>
            </a:r>
            <a:r>
              <a:rPr lang="en-CA" altLang="zh-CN" sz="1200" b="1" dirty="0">
                <a:solidFill>
                  <a:srgbClr val="0000FF"/>
                </a:solidFill>
              </a:rPr>
              <a:t>4:4 5:8</a:t>
            </a:r>
            <a:r>
              <a:rPr lang="zh-CN" altLang="en-US" sz="1200" b="1" dirty="0">
                <a:solidFill>
                  <a:srgbClr val="0000FF"/>
                </a:solidFill>
              </a:rPr>
              <a:t> 二十四位长老  </a:t>
            </a:r>
            <a:r>
              <a:rPr lang="en-CA" altLang="zh-CN" sz="1200" b="1" dirty="0">
                <a:solidFill>
                  <a:srgbClr val="0000FF"/>
                </a:solidFill>
              </a:rPr>
              <a:t>4:5</a:t>
            </a:r>
            <a:r>
              <a:rPr lang="zh-CN" altLang="en-US" sz="1200" b="1" dirty="0">
                <a:solidFill>
                  <a:srgbClr val="0000FF"/>
                </a:solidFill>
              </a:rPr>
              <a:t> 七灯  </a:t>
            </a:r>
            <a:r>
              <a:rPr lang="en-CA" altLang="zh-CN" sz="1200" b="1" dirty="0">
                <a:solidFill>
                  <a:srgbClr val="0000FF"/>
                </a:solidFill>
              </a:rPr>
              <a:t>5:6 </a:t>
            </a:r>
            <a:r>
              <a:rPr lang="zh-CN" altLang="en-US" sz="1200" b="1" dirty="0">
                <a:solidFill>
                  <a:srgbClr val="0000FF"/>
                </a:solidFill>
              </a:rPr>
              <a:t>七角七眼</a:t>
            </a:r>
            <a:endParaRPr lang="en-CA" altLang="zh-CN" sz="1200" b="1" dirty="0">
              <a:solidFill>
                <a:srgbClr val="0000F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CN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1" baseline="0" dirty="0"/>
              <a:t>宝座：天上宝座 </a:t>
            </a:r>
            <a:r>
              <a:rPr lang="en-CA" altLang="zh-CN" b="1" baseline="0" dirty="0"/>
              <a:t>vs. </a:t>
            </a:r>
            <a:r>
              <a:rPr lang="zh-CN" altLang="en-US" b="1" baseline="0" dirty="0"/>
              <a:t>魔鬼的宝座</a:t>
            </a:r>
            <a:endParaRPr lang="en-CA" altLang="zh-CN" b="1" baseline="0" dirty="0"/>
          </a:p>
          <a:p>
            <a:r>
              <a:rPr lang="zh-CN" altLang="en-US" baseline="0" dirty="0"/>
              <a:t>最主要的人物显然是：坐在宝座上的耶稣基督</a:t>
            </a:r>
            <a:r>
              <a:rPr lang="en-CA" altLang="zh-CN" baseline="0" dirty="0"/>
              <a:t>-4:2</a:t>
            </a:r>
            <a:r>
              <a:rPr lang="zh-CN" altLang="en-US" baseline="0" dirty="0"/>
              <a:t>，祂被称为羔羊</a:t>
            </a:r>
            <a:r>
              <a:rPr lang="en-CA" altLang="zh-CN" baseline="0" dirty="0"/>
              <a:t>-5:6</a:t>
            </a:r>
            <a:r>
              <a:rPr lang="zh-CN" altLang="en-US" baseline="0" dirty="0"/>
              <a:t>、</a:t>
            </a:r>
            <a:r>
              <a:rPr lang="en-CA" altLang="zh-CN" baseline="0" dirty="0"/>
              <a:t>14:4</a:t>
            </a:r>
            <a:r>
              <a:rPr lang="zh-CN" altLang="en-US" baseline="0" dirty="0"/>
              <a:t>，犹大的狮子</a:t>
            </a:r>
            <a:r>
              <a:rPr lang="en-CA" altLang="zh-CN" baseline="0" dirty="0"/>
              <a:t>5:5</a:t>
            </a:r>
          </a:p>
          <a:p>
            <a:r>
              <a:rPr lang="en-CA" altLang="zh-CN" baseline="0" dirty="0"/>
              <a:t>Vs.</a:t>
            </a:r>
            <a:r>
              <a:rPr lang="zh-CN" altLang="en-US" baseline="0" dirty="0"/>
              <a:t> </a:t>
            </a:r>
            <a:r>
              <a:rPr lang="en-CA" altLang="zh-CN" baseline="0" dirty="0"/>
              <a:t>13:2  </a:t>
            </a:r>
            <a:r>
              <a:rPr lang="zh-CN" altLang="en-US" baseline="0" dirty="0"/>
              <a:t>像狮子的海中之兽 形成强烈的对比</a:t>
            </a:r>
            <a:endParaRPr lang="en-CA" altLang="zh-CN" baseline="0" dirty="0"/>
          </a:p>
          <a:p>
            <a:r>
              <a:rPr lang="zh-CN" altLang="en-US" baseline="0" dirty="0"/>
              <a:t>魔鬼王座的原本地点：</a:t>
            </a:r>
            <a:r>
              <a:rPr lang="en-CA" altLang="zh-CN" baseline="0" dirty="0"/>
              <a:t>12:7-9,  </a:t>
            </a:r>
            <a:r>
              <a:rPr lang="zh-CN" altLang="en-US" baseline="0" dirty="0"/>
              <a:t>即将去哪儿？</a:t>
            </a:r>
            <a:r>
              <a:rPr lang="en-CA" altLang="zh-CN" baseline="0" dirty="0"/>
              <a:t>-20:7-10</a:t>
            </a:r>
          </a:p>
          <a:p>
            <a:endParaRPr lang="en-CA" altLang="zh-CN" baseline="0" dirty="0"/>
          </a:p>
          <a:p>
            <a:r>
              <a:rPr lang="zh-CN" altLang="en-US" baseline="0" dirty="0"/>
              <a:t>宝座</a:t>
            </a:r>
            <a:r>
              <a:rPr lang="en-CA" altLang="zh-CN" baseline="0" dirty="0"/>
              <a:t>=</a:t>
            </a:r>
            <a:r>
              <a:rPr lang="zh-CN" altLang="en-US" baseline="0" dirty="0"/>
              <a:t>权力、统治、掌管、审判，后面即将展开的审判</a:t>
            </a:r>
            <a:endParaRPr lang="en-CA" altLang="zh-CN" baseline="0" dirty="0"/>
          </a:p>
          <a:p>
            <a:endParaRPr lang="en-CA" altLang="zh-CN" baseline="0" dirty="0"/>
          </a:p>
          <a:p>
            <a:r>
              <a:rPr lang="zh-CN" altLang="en-US" baseline="0" dirty="0"/>
              <a:t>展现一个景象：基督的政权至高无上，已经超越地上众政权、政治，</a:t>
            </a:r>
            <a:endParaRPr lang="en-CA" altLang="zh-CN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1" baseline="0" dirty="0"/>
              <a:t>耶稣在地上时，许多人强逼祂做地上的王好赶出罗马，祂如何回应的？约</a:t>
            </a:r>
            <a:r>
              <a:rPr lang="en-CA" altLang="zh-CN" b="1" baseline="0" dirty="0"/>
              <a:t>6:15,17:14\18</a:t>
            </a:r>
            <a:r>
              <a:rPr lang="zh-CN" altLang="en-US" b="1" baseline="0" dirty="0"/>
              <a:t>：</a:t>
            </a:r>
            <a:r>
              <a:rPr lang="en-CA" altLang="zh-CN" b="1" baseline="0" dirty="0"/>
              <a:t>36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altLang="zh-CN" b="1" baseline="0" dirty="0"/>
              <a:t>  </a:t>
            </a:r>
            <a:r>
              <a:rPr lang="zh-CN" altLang="en-US" b="1" baseline="0" dirty="0"/>
              <a:t>太</a:t>
            </a:r>
            <a:r>
              <a:rPr lang="en-CA" altLang="zh-CN" b="1" baseline="0" dirty="0"/>
              <a:t>20:25-</a:t>
            </a:r>
            <a:r>
              <a:rPr lang="zh-CN" altLang="en-US" b="1" baseline="0" dirty="0"/>
              <a:t>外邦人有君王治理</a:t>
            </a:r>
            <a:r>
              <a:rPr lang="en-CA" altLang="zh-CN" b="1" baseline="0" dirty="0"/>
              <a:t>?  </a:t>
            </a:r>
            <a:r>
              <a:rPr lang="zh-CN" altLang="en-US" b="1" baseline="0" dirty="0"/>
              <a:t>这世界的王要被赶出去</a:t>
            </a:r>
            <a:r>
              <a:rPr lang="en-CA" altLang="zh-CN" b="1" baseline="0" dirty="0"/>
              <a:t>-</a:t>
            </a:r>
            <a:r>
              <a:rPr lang="zh-CN" altLang="en-US" b="1" baseline="0" dirty="0"/>
              <a:t>约</a:t>
            </a:r>
            <a:r>
              <a:rPr lang="en-CA" altLang="zh-CN" b="1" baseline="0" dirty="0"/>
              <a:t>12:31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baseline="0" dirty="0"/>
              <a:t>像现在俄罗斯</a:t>
            </a:r>
            <a:r>
              <a:rPr lang="en-CA" altLang="zh-CN" b="1" baseline="0" dirty="0"/>
              <a:t>-</a:t>
            </a:r>
            <a:r>
              <a:rPr lang="zh-CN" altLang="en-US" b="1" baseline="0" dirty="0"/>
              <a:t>乌克兰，欧洲</a:t>
            </a:r>
            <a:r>
              <a:rPr lang="en-CA" altLang="zh-CN" b="1" baseline="0" dirty="0"/>
              <a:t>36</a:t>
            </a:r>
            <a:r>
              <a:rPr lang="zh-CN" altLang="en-US" b="1" baseline="0" dirty="0"/>
              <a:t>个国家如何 对俄罗斯？</a:t>
            </a:r>
            <a:endParaRPr lang="en-CA" altLang="zh-CN" b="1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baseline="0" dirty="0"/>
              <a:t>国攻打国、民攻打民的末世</a:t>
            </a:r>
            <a:endParaRPr lang="en-CA" altLang="zh-CN" b="1" baseline="0" dirty="0"/>
          </a:p>
          <a:p>
            <a:r>
              <a:rPr lang="en-CA" altLang="zh-CN" baseline="0" dirty="0"/>
              <a:t>5:1 </a:t>
            </a:r>
            <a:r>
              <a:rPr lang="zh-CN" altLang="en-US" baseline="0" dirty="0"/>
              <a:t>、</a:t>
            </a:r>
            <a:r>
              <a:rPr lang="en-CA" altLang="zh-CN" baseline="0" dirty="0"/>
              <a:t>6</a:t>
            </a:r>
            <a:r>
              <a:rPr lang="zh-CN" altLang="en-US" baseline="0" dirty="0"/>
              <a:t>、</a:t>
            </a:r>
            <a:r>
              <a:rPr lang="en-CA" altLang="zh-CN" baseline="0" dirty="0"/>
              <a:t>6:16</a:t>
            </a:r>
            <a:r>
              <a:rPr lang="zh-CN" altLang="en-US" baseline="0" dirty="0"/>
              <a:t>，毫无疑问地：耶稣的统治领域永远和上帝的宝座紧密相连。</a:t>
            </a:r>
            <a:endParaRPr lang="en-CA" altLang="zh-CN" baseline="0" dirty="0"/>
          </a:p>
          <a:p>
            <a:r>
              <a:rPr lang="zh-CN" altLang="en-US" baseline="0" dirty="0"/>
              <a:t>这世界的王再是基督徒，也是罪人，靠害别人、贬低别人、诽谤攻击对手、利益引诱，拉选票得权得国。不完美、短暂，</a:t>
            </a:r>
            <a:endParaRPr lang="en-CA" altLang="zh-CN" baseline="0" dirty="0"/>
          </a:p>
          <a:p>
            <a:r>
              <a:rPr lang="zh-CN" altLang="en-US" baseline="0" dirty="0"/>
              <a:t>上帝要建的国是上帝的国，天上的、永存的，只有一位统治君王、最完美的，杀自己。</a:t>
            </a:r>
            <a:endParaRPr lang="en-CA" altLang="zh-CN" baseline="0" dirty="0"/>
          </a:p>
          <a:p>
            <a:endParaRPr lang="en-CA" altLang="zh-CN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altLang="zh-CN" baseline="0" dirty="0"/>
              <a:t>4:3 </a:t>
            </a:r>
            <a:r>
              <a:rPr lang="zh-CN" altLang="en-US" baseline="0" dirty="0"/>
              <a:t>碧玉：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半透明状宝石，颜色在所有宝石中最接近光的颜色，</a:t>
            </a:r>
            <a:r>
              <a:rPr lang="zh-CN" altLang="en-US" baseline="0" dirty="0"/>
              <a:t>象征至高无上、神圣、纯洁，可以象征</a:t>
            </a:r>
            <a:r>
              <a:rPr lang="zh-CN" altLang="en-US" b="1" baseline="0" dirty="0"/>
              <a:t>属神</a:t>
            </a:r>
            <a:r>
              <a:rPr lang="zh-CN" altLang="en-US" baseline="0" dirty="0"/>
              <a:t>的生命碧玉无瑕</a:t>
            </a:r>
            <a:r>
              <a:rPr lang="en-CA" altLang="zh-CN" baseline="0" dirty="0"/>
              <a:t>=</a:t>
            </a:r>
            <a:r>
              <a:rPr lang="zh-CN" altLang="en-US" baseline="0" dirty="0"/>
              <a:t>圣洁美丽</a:t>
            </a:r>
            <a:r>
              <a:rPr lang="en-CA" altLang="zh-CN" baseline="0" dirty="0"/>
              <a:t>=</a:t>
            </a:r>
            <a:r>
              <a:rPr lang="zh-CN" altLang="en-US" baseline="0" dirty="0"/>
              <a:t>靠主成圣；</a:t>
            </a:r>
            <a:r>
              <a:rPr lang="en-CA" altLang="zh-CN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21:19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圣城的第一根基就是碧玉的，</a:t>
            </a:r>
            <a:endParaRPr lang="en-CA" altLang="zh-CN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aseline="0" dirty="0"/>
              <a:t>红宝石：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近似血红色的宝石。旧约</a:t>
            </a:r>
            <a:r>
              <a:rPr lang="en-CA" alt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----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镶在大祭司胸牌上的宝石，第一块是红宝石，最后一块是碧玉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SimSun" panose="02010600030101010101" pitchFamily="2" charset="-122"/>
              </a:rPr>
              <a:t>----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出</a:t>
            </a:r>
            <a:r>
              <a:rPr lang="en-CA" alt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28:</a:t>
            </a:r>
            <a:r>
              <a:rPr 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17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，</a:t>
            </a:r>
            <a:r>
              <a:rPr 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20)</a:t>
            </a:r>
            <a:endParaRPr lang="en-CA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SimSun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baseline="0" dirty="0"/>
              <a:t>表征神的忿怒，刑罚、审判，红</a:t>
            </a:r>
            <a:r>
              <a:rPr lang="en-CA" altLang="zh-CN" baseline="0" dirty="0"/>
              <a:t>=</a:t>
            </a:r>
            <a:r>
              <a:rPr lang="zh-CN" altLang="en-US" baseline="0" dirty="0"/>
              <a:t>血，神儿子被杀流血受了审判刑罚。主宝血的功效，坚固永久，可指 救赎</a:t>
            </a:r>
            <a:r>
              <a:rPr lang="en-CA" altLang="zh-CN" baseline="0" dirty="0"/>
              <a:t>+</a:t>
            </a:r>
            <a:r>
              <a:rPr lang="zh-CN" altLang="en-US" baseline="0" dirty="0"/>
              <a:t> </a:t>
            </a:r>
            <a:r>
              <a:rPr lang="en-CA" altLang="zh-CN" sz="1200" b="1" dirty="0">
                <a:solidFill>
                  <a:srgbClr val="FF00FF"/>
                </a:solidFill>
              </a:rPr>
              <a:t>5:6</a:t>
            </a:r>
            <a:r>
              <a:rPr lang="zh-CN" altLang="en-US" sz="1200" b="1" dirty="0">
                <a:solidFill>
                  <a:srgbClr val="FF00FF"/>
                </a:solidFill>
              </a:rPr>
              <a:t>羔羊</a:t>
            </a:r>
            <a:r>
              <a:rPr lang="zh-CN" altLang="en-US" baseline="0" dirty="0"/>
              <a:t>：刚刚被杀过的</a:t>
            </a:r>
            <a:r>
              <a:rPr lang="en-CA" altLang="zh-CN" baseline="0" dirty="0"/>
              <a:t>=</a:t>
            </a:r>
            <a:r>
              <a:rPr lang="zh-CN" altLang="en-US" baseline="0" dirty="0"/>
              <a:t>表明神儿子被杀具有新鲜永存的效果。 </a:t>
            </a:r>
            <a:endParaRPr lang="en-CA" altLang="zh-CN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1" baseline="0" dirty="0"/>
              <a:t>又有虹围着宝座</a:t>
            </a:r>
            <a:r>
              <a:rPr lang="zh-CN" altLang="en-US" baseline="0" dirty="0"/>
              <a:t>，好像绿宝石</a:t>
            </a:r>
            <a:r>
              <a:rPr lang="en-CA" altLang="zh-CN" baseline="0" dirty="0"/>
              <a:t>=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是一种草绿色的宝石，</a:t>
            </a:r>
            <a:r>
              <a:rPr lang="zh-CN" altLang="en-US" baseline="0" dirty="0"/>
              <a:t>坚固长久</a:t>
            </a:r>
            <a:r>
              <a:rPr lang="en-CA" altLang="zh-CN" baseline="0" dirty="0"/>
              <a:t>\</a:t>
            </a:r>
            <a:r>
              <a:rPr lang="zh-CN" altLang="en-US" baseline="0" dirty="0"/>
              <a:t>平静平安的感觉</a:t>
            </a:r>
            <a:r>
              <a:rPr lang="en-CA" altLang="zh-CN" baseline="0" dirty="0"/>
              <a:t>+ </a:t>
            </a:r>
            <a:r>
              <a:rPr lang="zh-CN" altLang="en-US" baseline="0" dirty="0"/>
              <a:t>只有神儿子的死才能换来你我与神和好</a:t>
            </a:r>
            <a:r>
              <a:rPr lang="en-CA" altLang="zh-CN" baseline="0" dirty="0"/>
              <a:t>-</a:t>
            </a:r>
            <a:r>
              <a:rPr lang="zh-CN" altLang="en-US" baseline="0" dirty="0"/>
              <a:t>罗</a:t>
            </a:r>
            <a:r>
              <a:rPr lang="en-CA" altLang="zh-CN" baseline="0" dirty="0"/>
              <a:t>5</a:t>
            </a:r>
            <a:r>
              <a:rPr lang="zh-CN" altLang="en-US" baseline="0" dirty="0"/>
              <a:t>章、林后</a:t>
            </a:r>
            <a:r>
              <a:rPr lang="en-CA" altLang="zh-CN" baseline="0" dirty="0"/>
              <a:t>5</a:t>
            </a:r>
            <a:r>
              <a:rPr lang="zh-CN" altLang="en-US" baseline="0" dirty="0"/>
              <a:t>章</a:t>
            </a:r>
            <a:r>
              <a:rPr lang="en-CA" altLang="zh-CN" baseline="0" dirty="0"/>
              <a:t>=</a:t>
            </a:r>
            <a:r>
              <a:rPr lang="zh-CN" altLang="en-US" baseline="0" dirty="0"/>
              <a:t>得到被赦免的平安</a:t>
            </a:r>
            <a:r>
              <a:rPr lang="en-CA" altLang="zh-CN" baseline="0" dirty="0"/>
              <a:t>=</a:t>
            </a:r>
            <a:r>
              <a:rPr lang="zh-CN" altLang="en-US" baseline="0" dirty="0"/>
              <a:t>诗</a:t>
            </a:r>
            <a:r>
              <a:rPr lang="en-CA" altLang="zh-CN" baseline="0" dirty="0"/>
              <a:t>51</a:t>
            </a:r>
            <a:r>
              <a:rPr lang="zh-CN" altLang="en-US" baseline="0" dirty="0"/>
              <a:t>、诗</a:t>
            </a:r>
            <a:r>
              <a:rPr lang="en-CA" altLang="zh-CN" baseline="0" dirty="0"/>
              <a:t>32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altLang="zh-CN" baseline="0" dirty="0"/>
              <a:t>        </a:t>
            </a:r>
            <a:r>
              <a:rPr lang="zh-CN" altLang="en-US" baseline="0" dirty="0"/>
              <a:t>虹：结</a:t>
            </a:r>
            <a:r>
              <a:rPr lang="en-CA" altLang="zh-CN" baseline="0" dirty="0"/>
              <a:t>1:28</a:t>
            </a:r>
            <a:r>
              <a:rPr lang="zh-CN" altLang="en-US" baseline="0"/>
              <a:t>以西结看到的异象中也虹。虹：</a:t>
            </a:r>
            <a:r>
              <a:rPr lang="zh-CN" altLang="en-US" b="0" i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是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神与挪亚立约时的记号，彰显着</a:t>
            </a:r>
            <a:r>
              <a:rPr lang="zh-CN" altLang="en-US" baseline="0" dirty="0"/>
              <a:t>神的信实、守约</a:t>
            </a:r>
            <a:r>
              <a:rPr lang="en-CA" altLang="zh-CN" baseline="0" dirty="0"/>
              <a:t>==</a:t>
            </a:r>
            <a:r>
              <a:rPr lang="zh-CN" altLang="en-US" baseline="0" dirty="0"/>
              <a:t>创</a:t>
            </a:r>
            <a:r>
              <a:rPr lang="en-CA" altLang="zh-CN" baseline="0" dirty="0"/>
              <a:t>9:8-17   </a:t>
            </a:r>
            <a:r>
              <a:rPr lang="zh-CN" altLang="en-US" baseline="0" dirty="0"/>
              <a:t>永约。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虹是弧形，正好围绕天上的宝座；</a:t>
            </a:r>
            <a:endParaRPr lang="en-CA" altLang="zh-CN" baseline="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zh-CN" altLang="en-US" b="1" baseline="0" dirty="0"/>
              <a:t>全句：神在祂审判的宝座上，虽然是极其可怕，有如烈火</a:t>
            </a:r>
            <a:r>
              <a:rPr lang="en-US" altLang="zh-CN" b="1" baseline="0" dirty="0"/>
              <a:t>-------</a:t>
            </a:r>
            <a:r>
              <a:rPr lang="zh-CN" altLang="en-US" b="1" baseline="0" dirty="0"/>
              <a:t>来十二</a:t>
            </a:r>
            <a:r>
              <a:rPr lang="en-US" altLang="zh-CN" b="1" baseline="0" dirty="0"/>
              <a:t>21</a:t>
            </a:r>
            <a:r>
              <a:rPr lang="zh-CN" altLang="en-US" b="1" baseline="0" dirty="0"/>
              <a:t>，</a:t>
            </a:r>
            <a:r>
              <a:rPr lang="en-US" altLang="zh-CN" b="1" baseline="0" dirty="0"/>
              <a:t>29</a:t>
            </a:r>
            <a:r>
              <a:rPr lang="zh-CN" altLang="en-US" b="1" baseline="0" dirty="0"/>
              <a:t>，</a:t>
            </a:r>
            <a:endParaRPr lang="en-CA" altLang="zh-CN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altLang="zh-CN" b="1" baseline="0" dirty="0"/>
              <a:t> </a:t>
            </a:r>
            <a:r>
              <a:rPr lang="zh-CN" altLang="en-US" b="1" baseline="0" dirty="0"/>
              <a:t>但祂显在约翰眼前的观感却像碧玉和红宝石，以救赎为念</a:t>
            </a:r>
            <a:r>
              <a:rPr lang="en-US" altLang="zh-CN" b="1" baseline="0" dirty="0"/>
              <a:t>-</a:t>
            </a:r>
            <a:r>
              <a:rPr lang="zh-CN" altLang="en-US" b="1" baseline="0" dirty="0"/>
              <a:t>红宝石，乐于供应祂神圣的碧玉一般的生命</a:t>
            </a:r>
            <a:r>
              <a:rPr lang="en-CA" altLang="zh-CN" b="1" baseline="0" dirty="0"/>
              <a:t>-</a:t>
            </a:r>
            <a:r>
              <a:rPr lang="en-US" altLang="zh-CN" baseline="0" dirty="0"/>
              <a:t>21:24</a:t>
            </a:r>
            <a:r>
              <a:rPr lang="zh-CN" altLang="en-US" baseline="0" dirty="0"/>
              <a:t>，</a:t>
            </a:r>
            <a:r>
              <a:rPr lang="en-US" altLang="zh-CN" baseline="0" dirty="0"/>
              <a:t>26</a:t>
            </a:r>
            <a:r>
              <a:rPr lang="zh-CN" altLang="en-US" baseline="0" dirty="0"/>
              <a:t> </a:t>
            </a:r>
            <a:endParaRPr lang="en-CA" altLang="zh-CN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baseline="0" dirty="0"/>
              <a:t>信实的神   在末日审判时，仍然遵守祂所立的约</a:t>
            </a:r>
            <a:r>
              <a:rPr lang="en-US" altLang="zh-CN" baseline="0" dirty="0"/>
              <a:t>-</a:t>
            </a:r>
            <a:r>
              <a:rPr lang="zh-CN" altLang="en-US" baseline="0" dirty="0"/>
              <a:t>虹，赐给绿宝石一般的平安。</a:t>
            </a:r>
            <a:endParaRPr lang="en-CA" altLang="zh-CN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CN" b="1" baseline="0" dirty="0"/>
          </a:p>
          <a:p>
            <a:r>
              <a:rPr lang="en-CA" altLang="zh-CN" b="1" baseline="0" dirty="0"/>
              <a:t>4:4 </a:t>
            </a:r>
            <a:r>
              <a:rPr lang="zh-CN" altLang="en-US" b="1" baseline="0" dirty="0"/>
              <a:t>白</a:t>
            </a:r>
            <a:r>
              <a:rPr lang="zh-CN" altLang="en-US" baseline="0" dirty="0"/>
              <a:t>衣：无罪、圣洁，可供 祭司之职</a:t>
            </a:r>
            <a:r>
              <a:rPr lang="en-CA" altLang="zh-CN" baseline="0" dirty="0"/>
              <a:t>-5:8</a:t>
            </a: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金冠冕：地位，在全宇宙中具有作王的尊贵地位。</a:t>
            </a:r>
            <a:endParaRPr lang="en-CA" altLang="zh-CN" b="0" i="0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CA" altLang="zh-CN" b="0" i="0" baseline="0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dirty="0">
                <a:solidFill>
                  <a:srgbClr val="FF00FF"/>
                </a:solidFill>
              </a:rPr>
              <a:t>4:5 </a:t>
            </a:r>
            <a:r>
              <a:rPr lang="zh-CN" altLang="en-US" sz="1200" b="1" dirty="0">
                <a:solidFill>
                  <a:srgbClr val="FF00FF"/>
                </a:solidFill>
              </a:rPr>
              <a:t>闪电 雷轰</a:t>
            </a:r>
            <a:r>
              <a:rPr lang="en-CA" altLang="zh-CN" sz="1200" b="1" dirty="0">
                <a:solidFill>
                  <a:srgbClr val="FF00FF"/>
                </a:solidFill>
              </a:rPr>
              <a:t>  </a:t>
            </a:r>
          </a:p>
          <a:p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这个宝座是神公义审判的宝座，令人觉得威严可怕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SimSun" panose="02010600030101010101" pitchFamily="2" charset="-122"/>
              </a:rPr>
              <a:t>-----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SimSun" panose="02010600030101010101" pitchFamily="2" charset="-122"/>
              </a:rPr>
              <a:t>西乃山立约时的情形 、 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来十二</a:t>
            </a:r>
            <a:r>
              <a:rPr 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18~19</a:t>
            </a:r>
            <a:endParaRPr lang="en-CA" altLang="zh-CN" b="0" i="0" dirty="0">
              <a:solidFill>
                <a:srgbClr val="000000"/>
              </a:solidFill>
              <a:effectLst/>
              <a:ea typeface="SimSun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altLang="zh-CN" b="1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altLang="zh-CN" b="1" baseline="0" dirty="0"/>
              <a:t>4:6 + 15</a:t>
            </a:r>
            <a:r>
              <a:rPr lang="zh-CN" altLang="en-US" b="1" baseline="0" dirty="0"/>
              <a:t>：</a:t>
            </a:r>
            <a:r>
              <a:rPr lang="en-CA" altLang="zh-CN" b="1" baseline="0" dirty="0"/>
              <a:t>2 </a:t>
            </a:r>
            <a:r>
              <a:rPr lang="zh-CN" altLang="en-US" b="1" baseline="0" dirty="0"/>
              <a:t>好像玻璃海  </a:t>
            </a:r>
            <a:endParaRPr lang="en-CA" altLang="zh-CN" b="1" baseline="0" dirty="0"/>
          </a:p>
          <a:p>
            <a:r>
              <a:rPr lang="en-CA" altLang="zh-CN" b="1" baseline="0" dirty="0"/>
              <a:t>13:1 + 21:1</a:t>
            </a:r>
            <a:r>
              <a:rPr lang="zh-CN" altLang="en-US" b="1" baseline="0" dirty="0"/>
              <a:t>、</a:t>
            </a:r>
            <a:r>
              <a:rPr lang="en-CA" altLang="zh-CN" b="1" baseline="0" dirty="0"/>
              <a:t>12:12</a:t>
            </a:r>
            <a:r>
              <a:rPr lang="zh-CN" altLang="en-US" b="1" baseline="0" dirty="0"/>
              <a:t>、创</a:t>
            </a:r>
            <a:r>
              <a:rPr lang="en-CA" altLang="zh-CN" b="1" baseline="0" dirty="0"/>
              <a:t>1:1 ===</a:t>
            </a:r>
            <a:r>
              <a:rPr lang="zh-CN" altLang="en-US" b="1" baseline="0" dirty="0"/>
              <a:t>邪恶的海</a:t>
            </a:r>
            <a:endParaRPr lang="en-CA" altLang="zh-CN" b="1" baseline="0" dirty="0"/>
          </a:p>
          <a:p>
            <a:r>
              <a:rPr lang="zh-CN" altLang="en-US" baseline="0" dirty="0"/>
              <a:t>玻璃海 </a:t>
            </a:r>
            <a:r>
              <a:rPr lang="en-CA" altLang="zh-CN" baseline="0" dirty="0"/>
              <a:t>vs.</a:t>
            </a:r>
            <a:r>
              <a:rPr lang="zh-CN" altLang="en-US" baseline="0" dirty="0"/>
              <a:t>邪恶的海：</a:t>
            </a:r>
            <a:endParaRPr lang="en-CA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玻璃海隐含羔羊和子民之间没有隔离的关系，不像罪恶把神和人隔开；</a:t>
            </a:r>
            <a:endParaRPr lang="en-CA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圣徒站在玻璃海上唱歌敬拜羔羊 </a:t>
            </a:r>
            <a:r>
              <a:rPr lang="en-CA" altLang="zh-CN" baseline="0" dirty="0"/>
              <a:t>vs. </a:t>
            </a:r>
            <a:r>
              <a:rPr lang="zh-CN" altLang="en-US" baseline="0" dirty="0"/>
              <a:t>世人对兽的虚假敬拜，海上</a:t>
            </a:r>
            <a:r>
              <a:rPr lang="en-CA" altLang="zh-CN" baseline="0" dirty="0"/>
              <a:t>+</a:t>
            </a:r>
            <a:r>
              <a:rPr lang="zh-CN" altLang="en-US" baseline="0" dirty="0"/>
              <a:t>陆地的掌控：罗马政治、社会、商业等</a:t>
            </a:r>
            <a:r>
              <a:rPr lang="en-CA" altLang="zh-CN" baseline="0" dirty="0"/>
              <a:t>……</a:t>
            </a:r>
          </a:p>
          <a:p>
            <a:pPr marL="228600" indent="-228600">
              <a:buAutoNum type="arabicPeriod"/>
            </a:pPr>
            <a:r>
              <a:rPr lang="zh-CN" altLang="en-US" baseline="0" dirty="0"/>
              <a:t>圣徒能站在玻璃海上敬拜神，说明 他们已经胜了獣等偶像，并有兽印的人</a:t>
            </a:r>
            <a:r>
              <a:rPr lang="en-CA" altLang="zh-CN" baseline="0" dirty="0"/>
              <a:t>-15:2/13:3-4\7\14\18</a:t>
            </a:r>
          </a:p>
          <a:p>
            <a:pPr marL="0" indent="0">
              <a:buNone/>
            </a:pPr>
            <a:r>
              <a:rPr lang="zh-CN" altLang="en-US" baseline="0" dirty="0"/>
              <a:t>当然，新天新地的时候，隔离老约翰和信徒的海已经不存在了。</a:t>
            </a:r>
            <a:endParaRPr lang="en-CA" altLang="zh-CN" baseline="0" dirty="0"/>
          </a:p>
          <a:p>
            <a:pPr marL="0" indent="0">
              <a:buNone/>
            </a:pPr>
            <a:r>
              <a:rPr lang="en-CA" altLang="zh-CN" baseline="0" dirty="0"/>
              <a:t>5:6-7   </a:t>
            </a:r>
            <a:r>
              <a:rPr lang="zh-CN" altLang="en-US" baseline="0" dirty="0"/>
              <a:t>审判罪恶的君王，将产生邪恶之兽的海消灭了</a:t>
            </a:r>
            <a:r>
              <a:rPr lang="en-CA" altLang="zh-CN" baseline="0" dirty="0"/>
              <a:t>-20:1   </a:t>
            </a:r>
          </a:p>
          <a:p>
            <a:pPr marL="0" indent="0">
              <a:buNone/>
            </a:pPr>
            <a:r>
              <a:rPr lang="zh-CN" altLang="en-US" baseline="0" dirty="0"/>
              <a:t>所有从大审判中出来的人，都将合而为一</a:t>
            </a:r>
            <a:r>
              <a:rPr lang="en-CA" altLang="zh-CN" baseline="0" dirty="0"/>
              <a:t>-21:24-26</a:t>
            </a:r>
            <a:r>
              <a:rPr lang="zh-CN" altLang="en-US" baseline="0" dirty="0"/>
              <a:t>，弗</a:t>
            </a:r>
            <a:r>
              <a:rPr lang="en-CA" altLang="zh-CN" baseline="0" dirty="0"/>
              <a:t>1:10</a:t>
            </a:r>
          </a:p>
          <a:p>
            <a:pPr marL="0" indent="0">
              <a:buNone/>
            </a:pPr>
            <a:r>
              <a:rPr lang="zh-CN" altLang="en-US" baseline="0" dirty="0"/>
              <a:t>但，与兽一同行可憎之事的人，必将被扔出城外，永不得进圣城新耶路撒冷！</a:t>
            </a:r>
            <a:endParaRPr lang="en-CA" altLang="zh-CN" baseline="0" dirty="0"/>
          </a:p>
          <a:p>
            <a:endParaRPr lang="en-CA" altLang="zh-CN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zh-CN" b="1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5:1 </a:t>
            </a:r>
            <a:r>
              <a:rPr lang="zh-CN" altLang="en-US" b="1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书卷？</a:t>
            </a:r>
            <a:r>
              <a:rPr lang="zh-CN" b="1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古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代以色列所有权</a:t>
            </a:r>
            <a:r>
              <a:rPr lang="en-CA" alt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zh-CN" altLang="en-US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证书</a:t>
            </a:r>
            <a:r>
              <a:rPr lang="en-CA" alt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/ 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契约，是写在羊皮上，卷起来用印封严，</a:t>
            </a:r>
            <a:endParaRPr lang="en-CA" altLang="zh-CN" b="0" i="0" dirty="0">
              <a:solidFill>
                <a:srgbClr val="000000"/>
              </a:solidFill>
              <a:effectLst/>
              <a:ea typeface="SimSun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到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约定的日期才打开封印，正式得以承受产业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SimSun" panose="02010600030101010101" pitchFamily="2" charset="-122"/>
              </a:rPr>
              <a:t>-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耶</a:t>
            </a:r>
            <a:r>
              <a:rPr lang="en-CA" alt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32:</a:t>
            </a:r>
            <a:r>
              <a:rPr 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10-14</a:t>
            </a:r>
            <a:endParaRPr lang="en-CA" altLang="zh-CN" dirty="0"/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右手：权力、能力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SimSun" panose="02010600030101010101" pitchFamily="2" charset="-122"/>
              </a:rPr>
              <a:t>-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诗</a:t>
            </a:r>
            <a:r>
              <a:rPr lang="en-CA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118: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16</a:t>
            </a:r>
          </a:p>
          <a:p>
            <a:pPr marL="171450" indent="-171450" algn="just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书卷：宇宙万有的权益书，虽经羔羊付出自己宝血的代价取得了此权益书，</a:t>
            </a:r>
            <a:endParaRPr lang="en-CA" altLang="zh-CN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但仍要等候日期满足，才能逐一开启封严的七印，</a:t>
            </a:r>
            <a:endParaRPr lang="en-CA" altLang="zh-CN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也就是下一章第</a:t>
            </a:r>
            <a:r>
              <a:rPr lang="en-CA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章的各种异象都成就之后，才能正式移交书卷内的产业。</a:t>
            </a:r>
            <a:endParaRPr lang="en-CA" altLang="zh-CN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在此之前，万有都在热切等待着书卷内容的实现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SimSun" panose="02010600030101010101" pitchFamily="2" charset="-122"/>
              </a:rPr>
              <a:t>-----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罗</a:t>
            </a:r>
            <a:r>
              <a:rPr lang="en-CA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8: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20-23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，你家养的猫</a:t>
            </a:r>
            <a:r>
              <a:rPr lang="en-CA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+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狗啊，都跟罪人一起劳苦叹息遭罪呢！生命快成长、快传福音、盼主快来，它们才能得释放。</a:t>
            </a:r>
            <a:endParaRPr lang="zh-CN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里外都写着字：书卷内容已经写好了，任何人不得在它上面加添什么、减少什么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SimSun" panose="02010600030101010101" pitchFamily="2" charset="-122"/>
              </a:rPr>
              <a:t>----22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SimSun" panose="02010600030101010101" pitchFamily="2" charset="-122"/>
              </a:rPr>
              <a:t>：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18</a:t>
            </a:r>
            <a:endParaRPr lang="en-CA" altLang="zh-CN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</a:endParaRPr>
          </a:p>
          <a:p>
            <a:pPr marL="171450" indent="-171450" algn="just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用七印封严了：若不解开全部七印，书卷的内容就不能完全实现。</a:t>
            </a:r>
            <a:endParaRPr lang="en-CA" altLang="zh-CN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注：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其实，书卷的内容就是新约圣经，读经的人早已知道，只是有些内容尚未实现而已。</a:t>
            </a:r>
            <a:endParaRPr lang="zh-CN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神为我们预备的永远计划，都写在书卷上了，只是在七印尚未被揭开之前，其中的许多计划和应许，无法成就。</a:t>
            </a:r>
            <a:endParaRPr lang="en-CA" altLang="zh-CN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</a:endParaRPr>
          </a:p>
          <a:p>
            <a:pPr marL="171450" indent="-17145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神旨意的奥秘早已让使徒们知道，又传给我们明白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SimSun" panose="02010600030101010101" pitchFamily="2" charset="-122"/>
              </a:rPr>
              <a:t>-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弗</a:t>
            </a:r>
            <a:r>
              <a:rPr lang="en-CA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1: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9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；</a:t>
            </a:r>
            <a:r>
              <a:rPr lang="en-CA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3: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8-11)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，成了我们的盼望，叫我们与一切受造之物一同</a:t>
            </a:r>
            <a:r>
              <a:rPr lang="zh-CN" altLang="en-US" sz="1200" b="1" i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忍耐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等候</a:t>
            </a:r>
            <a:r>
              <a:rPr lang="en-CA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翘首企盼那日子快快来到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SimSun" panose="02010600030101010101" pitchFamily="2" charset="-122"/>
              </a:rPr>
              <a:t>-----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罗</a:t>
            </a:r>
            <a:r>
              <a:rPr lang="en-CA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8: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20-25</a:t>
            </a:r>
          </a:p>
          <a:p>
            <a:pPr marL="171450" indent="-17145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CA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2012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年，我写的其中一篇释经论文：就是罗</a:t>
            </a:r>
            <a:r>
              <a:rPr lang="en-CA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章</a:t>
            </a:r>
            <a:r>
              <a:rPr lang="en-CA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18-39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这一段，所以，从那时候起，我就特别盼着自己快点死，特别盼着主快点来吧！以后有什么严重的感冒，尤其疫情期间，我有几回感冒症状，心想是不是中招儿了，主来接我吗？！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altLang="zh-CN" dirty="0"/>
          </a:p>
          <a:p>
            <a:pPr>
              <a:spcBef>
                <a:spcPts val="600"/>
              </a:spcBef>
            </a:pPr>
            <a:r>
              <a:rPr lang="en-CA" altLang="zh-CN" sz="1200" b="1" dirty="0">
                <a:solidFill>
                  <a:srgbClr val="FF00FF"/>
                </a:solidFill>
              </a:rPr>
              <a:t>5:2 </a:t>
            </a:r>
            <a:r>
              <a:rPr lang="zh-CN" altLang="en-US" sz="1200" b="1" dirty="0">
                <a:solidFill>
                  <a:srgbClr val="FF00FF"/>
                </a:solidFill>
              </a:rPr>
              <a:t>谁配展开书卷？</a:t>
            </a:r>
            <a:endParaRPr lang="en-CA" altLang="zh-CN" sz="1200" b="1" dirty="0">
              <a:solidFill>
                <a:srgbClr val="FF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1200" b="1" dirty="0">
                <a:solidFill>
                  <a:srgbClr val="FF00FF"/>
                </a:solidFill>
              </a:rPr>
              <a:t>5:4 </a:t>
            </a:r>
            <a:r>
              <a:rPr lang="zh-CN" altLang="en-US" sz="1200" b="1" dirty="0">
                <a:solidFill>
                  <a:srgbClr val="FF00FF"/>
                </a:solidFill>
              </a:rPr>
              <a:t>无人配！</a:t>
            </a:r>
            <a:r>
              <a:rPr lang="en-CA" altLang="zh-CN" sz="1200" b="1" dirty="0">
                <a:solidFill>
                  <a:srgbClr val="FF00FF"/>
                </a:solidFill>
              </a:rPr>
              <a:t>5:4 </a:t>
            </a:r>
            <a:r>
              <a:rPr lang="zh-CN" altLang="en-US" sz="1200" b="1" dirty="0">
                <a:solidFill>
                  <a:srgbClr val="FF00FF"/>
                </a:solidFill>
              </a:rPr>
              <a:t>老约翰为什么大哭？</a:t>
            </a:r>
            <a:endParaRPr lang="en-CA" altLang="zh-CN" sz="1200" b="1" dirty="0">
              <a:solidFill>
                <a:srgbClr val="FF00FF"/>
              </a:solidFill>
            </a:endParaRPr>
          </a:p>
          <a:p>
            <a:pPr>
              <a:spcBef>
                <a:spcPts val="600"/>
              </a:spcBef>
            </a:pPr>
            <a:r>
              <a:rPr lang="zh-CN" altLang="en-US" sz="1200" b="1" dirty="0">
                <a:solidFill>
                  <a:srgbClr val="FF00FF"/>
                </a:solidFill>
              </a:rPr>
              <a:t>为什么大哭？</a:t>
            </a:r>
            <a:r>
              <a:rPr lang="en-CA" altLang="zh-CN" sz="1200" b="1" dirty="0">
                <a:solidFill>
                  <a:srgbClr val="FF00FF"/>
                </a:solidFill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他一定非常渴望知道以後要發生的事情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，</a:t>
            </a:r>
            <a:r>
              <a:rPr lang="en-CA" alt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22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：</a:t>
            </a:r>
            <a:r>
              <a:rPr lang="en-CA" alt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20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我愿祢来！！！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主再来到底啥时候啊？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但是一位長老告訴約翰，有一個人可以揭開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：</a:t>
            </a:r>
            <a:endParaRPr lang="en-CA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>
              <a:spcBef>
                <a:spcPts val="600"/>
              </a:spcBef>
            </a:pPr>
            <a:endParaRPr lang="en-CA" altLang="zh-CN" sz="1200" b="1" dirty="0">
              <a:solidFill>
                <a:srgbClr val="FF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1200" b="1" dirty="0">
                <a:solidFill>
                  <a:srgbClr val="FF00FF"/>
                </a:solidFill>
              </a:rPr>
              <a:t>5:5 </a:t>
            </a:r>
            <a:r>
              <a:rPr lang="zh-CN" altLang="en-US" sz="1200" b="1" dirty="0">
                <a:solidFill>
                  <a:srgbClr val="FF00FF"/>
                </a:solidFill>
              </a:rPr>
              <a:t>犹大支派的狮子 大卫的根</a:t>
            </a:r>
            <a:r>
              <a:rPr lang="en-CA" altLang="zh-CN" sz="1200" b="1" dirty="0">
                <a:solidFill>
                  <a:srgbClr val="FF00FF"/>
                </a:solidFill>
              </a:rPr>
              <a:t>=</a:t>
            </a:r>
            <a:r>
              <a:rPr lang="zh-CN" altLang="en-US" sz="1200" b="1" dirty="0">
                <a:solidFill>
                  <a:srgbClr val="FF00FF"/>
                </a:solidFill>
              </a:rPr>
              <a:t> 创</a:t>
            </a:r>
            <a:r>
              <a:rPr lang="en-CA" altLang="zh-CN" sz="1200" b="1" dirty="0">
                <a:solidFill>
                  <a:srgbClr val="FF00FF"/>
                </a:solidFill>
              </a:rPr>
              <a:t>49:8-10,</a:t>
            </a:r>
            <a:r>
              <a:rPr lang="zh-CN" altLang="en-US" sz="1200" b="1" dirty="0">
                <a:solidFill>
                  <a:srgbClr val="FF00FF"/>
                </a:solidFill>
              </a:rPr>
              <a:t>太</a:t>
            </a:r>
            <a:r>
              <a:rPr lang="en-CA" altLang="zh-CN" sz="1200" b="1" dirty="0">
                <a:solidFill>
                  <a:srgbClr val="FF00FF"/>
                </a:solidFill>
              </a:rPr>
              <a:t>1:1</a:t>
            </a:r>
            <a:r>
              <a:rPr lang="zh-CN" altLang="en-US" sz="1200" b="1" dirty="0">
                <a:solidFill>
                  <a:srgbClr val="FF00FF"/>
                </a:solidFill>
              </a:rPr>
              <a:t>、</a:t>
            </a:r>
            <a:r>
              <a:rPr lang="en-CA" altLang="zh-CN" sz="1200" b="1" dirty="0">
                <a:solidFill>
                  <a:srgbClr val="FF00FF"/>
                </a:solidFill>
              </a:rPr>
              <a:t>1:17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只有羔羊有资格终结世界历史</a:t>
            </a:r>
            <a:r>
              <a:rPr lang="en-CA" altLang="zh-C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CA" altLang="zh-CN" sz="12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1200" b="1" dirty="0">
                <a:solidFill>
                  <a:srgbClr val="FF00FF"/>
                </a:solidFill>
              </a:rPr>
              <a:t>5:8</a:t>
            </a:r>
            <a:r>
              <a:rPr lang="zh-CN" altLang="en-US" sz="1200" b="1" dirty="0">
                <a:solidFill>
                  <a:srgbClr val="FF00FF"/>
                </a:solidFill>
              </a:rPr>
              <a:t> 金香炉</a:t>
            </a:r>
            <a:r>
              <a:rPr lang="en-CA" altLang="zh-CN" sz="1200" b="1" dirty="0">
                <a:solidFill>
                  <a:srgbClr val="FF00FF"/>
                </a:solidFill>
              </a:rPr>
              <a:t>=</a:t>
            </a:r>
            <a:r>
              <a:rPr lang="zh-CN" altLang="en-US" sz="1200" b="1" dirty="0">
                <a:solidFill>
                  <a:srgbClr val="FF00FF"/>
                </a:solidFill>
              </a:rPr>
              <a:t>祈祷</a:t>
            </a:r>
            <a:endParaRPr lang="en-CA" altLang="zh-CN" sz="1200" b="1" dirty="0">
              <a:solidFill>
                <a:srgbClr val="FF00FF"/>
              </a:solidFill>
            </a:endParaRPr>
          </a:p>
          <a:p>
            <a:pPr>
              <a:spcBef>
                <a:spcPts val="600"/>
              </a:spcBef>
            </a:pPr>
            <a:endParaRPr lang="en-CA" altLang="zh-CN" sz="1200" b="1" dirty="0">
              <a:solidFill>
                <a:srgbClr val="FF00FF"/>
              </a:solidFill>
            </a:endParaRPr>
          </a:p>
          <a:p>
            <a:pPr>
              <a:spcBef>
                <a:spcPts val="600"/>
              </a:spcBef>
            </a:pPr>
            <a:endParaRPr lang="en-CA" altLang="zh-CN" sz="1200" b="1" dirty="0">
              <a:solidFill>
                <a:srgbClr val="FF00F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CN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6D51-34F8-47CC-8DF9-EECAE6DB225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769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？什么是真正的敬拜？ 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00FF"/>
                </a:solidFill>
              </a:rPr>
              <a:t>唱歌、感谢、赞美、祷告</a:t>
            </a:r>
            <a:endParaRPr lang="en-CA" altLang="zh-CN" sz="1200" b="1" dirty="0">
              <a:solidFill>
                <a:srgbClr val="0000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dirty="0">
                <a:solidFill>
                  <a:srgbClr val="0000FF"/>
                </a:solidFill>
              </a:rPr>
              <a:t>4:2/ 5:1 </a:t>
            </a:r>
            <a:r>
              <a:rPr lang="zh-CN" altLang="en-US" sz="1200" b="1" dirty="0">
                <a:solidFill>
                  <a:srgbClr val="0000FF"/>
                </a:solidFill>
              </a:rPr>
              <a:t>宝座 </a:t>
            </a:r>
            <a:r>
              <a:rPr lang="en-CA" altLang="zh-CN" sz="1200" b="1" dirty="0">
                <a:solidFill>
                  <a:srgbClr val="0000FF"/>
                </a:solidFill>
              </a:rPr>
              <a:t>5:5 </a:t>
            </a:r>
            <a:r>
              <a:rPr lang="zh-CN" altLang="en-US" sz="1200" b="1" dirty="0">
                <a:solidFill>
                  <a:srgbClr val="0000FF"/>
                </a:solidFill>
              </a:rPr>
              <a:t>犹大支派狮子 大卫根</a:t>
            </a:r>
            <a:r>
              <a:rPr lang="en-CA" altLang="zh-CN" sz="1200" b="1" dirty="0">
                <a:solidFill>
                  <a:srgbClr val="0000FF"/>
                </a:solidFill>
              </a:rPr>
              <a:t>-----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敬拜谁？以谁当神？顺服谁权柄？仰望谁？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CA" altLang="zh-CN" sz="12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endParaRPr lang="en-CA" altLang="zh-CN" sz="12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1200" b="1" dirty="0">
                <a:solidFill>
                  <a:srgbClr val="0000FF"/>
                </a:solidFill>
              </a:rPr>
              <a:t>4:8</a:t>
            </a:r>
            <a:r>
              <a:rPr lang="zh-CN" altLang="en-US" sz="1200" b="1" dirty="0">
                <a:solidFill>
                  <a:srgbClr val="0000FF"/>
                </a:solidFill>
              </a:rPr>
              <a:t>、</a:t>
            </a:r>
            <a:r>
              <a:rPr lang="en-CA" altLang="zh-CN" sz="1200" b="1" dirty="0">
                <a:solidFill>
                  <a:srgbClr val="0000FF"/>
                </a:solidFill>
              </a:rPr>
              <a:t>11</a:t>
            </a:r>
            <a:r>
              <a:rPr lang="zh-CN" altLang="en-US" sz="1200" b="1" dirty="0">
                <a:solidFill>
                  <a:srgbClr val="0000FF"/>
                </a:solidFill>
              </a:rPr>
              <a:t>，</a:t>
            </a:r>
            <a:r>
              <a:rPr lang="en-CA" altLang="zh-CN" sz="1200" b="1" dirty="0">
                <a:solidFill>
                  <a:srgbClr val="0000FF"/>
                </a:solidFill>
              </a:rPr>
              <a:t>5:9</a:t>
            </a:r>
            <a:r>
              <a:rPr lang="zh-CN" altLang="en-US" sz="1200" b="1" dirty="0">
                <a:solidFill>
                  <a:srgbClr val="0000FF"/>
                </a:solidFill>
              </a:rPr>
              <a:t>、</a:t>
            </a:r>
            <a:r>
              <a:rPr lang="en-CA" altLang="zh-CN" sz="1200" b="1" dirty="0">
                <a:solidFill>
                  <a:srgbClr val="0000FF"/>
                </a:solidFill>
              </a:rPr>
              <a:t>11</a:t>
            </a:r>
            <a:r>
              <a:rPr lang="zh-CN" altLang="en-US" sz="1200" b="1" dirty="0">
                <a:solidFill>
                  <a:srgbClr val="0000FF"/>
                </a:solidFill>
              </a:rPr>
              <a:t>、</a:t>
            </a:r>
            <a:r>
              <a:rPr lang="en-CA" altLang="zh-CN" sz="1200" b="1" dirty="0">
                <a:solidFill>
                  <a:srgbClr val="0000FF"/>
                </a:solidFill>
              </a:rPr>
              <a:t>13 </a:t>
            </a:r>
            <a:r>
              <a:rPr lang="zh-CN" altLang="en-US" sz="1200" b="1" dirty="0">
                <a:solidFill>
                  <a:srgbClr val="0000FF"/>
                </a:solidFill>
              </a:rPr>
              <a:t>赞美和感谢神什么？</a:t>
            </a:r>
            <a:endParaRPr lang="en-CA" altLang="zh-CN" sz="12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endParaRPr lang="en-CA" altLang="zh-CN" sz="12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zh-CN" altLang="en-US" sz="1200" b="1" dirty="0">
                <a:solidFill>
                  <a:srgbClr val="0000FF"/>
                </a:solidFill>
              </a:rPr>
              <a:t>以神为神，为大，除了神以外不夸自己别的，除了罪以外，不恨任何人。</a:t>
            </a:r>
            <a:endParaRPr lang="en-CA" altLang="zh-CN" dirty="0"/>
          </a:p>
          <a:p>
            <a:pPr>
              <a:spcBef>
                <a:spcPts val="600"/>
              </a:spcBef>
            </a:pPr>
            <a:endParaRPr lang="en-CA" altLang="zh-CN" sz="1200" b="1" dirty="0">
              <a:solidFill>
                <a:srgbClr val="FF00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感谢</a:t>
            </a:r>
            <a:r>
              <a:rPr lang="en-CA" altLang="zh-CN" dirty="0"/>
              <a:t>+</a:t>
            </a:r>
            <a:r>
              <a:rPr lang="zh-CN" altLang="en-US" dirty="0"/>
              <a:t>赞美：</a:t>
            </a:r>
            <a:r>
              <a:rPr lang="en-CA" altLang="zh-CN" dirty="0"/>
              <a:t>4</a:t>
            </a:r>
            <a:r>
              <a:rPr lang="zh-CN" altLang="en-US" dirty="0"/>
              <a:t>章</a:t>
            </a:r>
            <a:r>
              <a:rPr lang="en-CA" altLang="zh-CN" dirty="0"/>
              <a:t>-----</a:t>
            </a:r>
            <a:r>
              <a:rPr lang="zh-CN" altLang="en-US" dirty="0"/>
              <a:t>创造    </a:t>
            </a:r>
            <a:r>
              <a:rPr lang="en-CA" altLang="zh-CN" dirty="0"/>
              <a:t>vs.</a:t>
            </a:r>
            <a:r>
              <a:rPr lang="zh-CN" altLang="en-US" dirty="0"/>
              <a:t>  </a:t>
            </a:r>
            <a:r>
              <a:rPr lang="en-CA" altLang="zh-CN" dirty="0"/>
              <a:t>5</a:t>
            </a:r>
            <a:r>
              <a:rPr lang="zh-CN" altLang="en-US" dirty="0"/>
              <a:t>章</a:t>
            </a:r>
            <a:r>
              <a:rPr lang="en-CA" altLang="zh-CN" dirty="0"/>
              <a:t>-----</a:t>
            </a:r>
            <a:r>
              <a:rPr lang="zh-CN" altLang="en-US" dirty="0"/>
              <a:t>救赎</a:t>
            </a:r>
            <a:r>
              <a:rPr lang="en-CA" altLang="zh-CN" dirty="0"/>
              <a:t>=</a:t>
            </a:r>
            <a:r>
              <a:rPr lang="zh-CN" altLang="en-US" dirty="0"/>
              <a:t>再创造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dirty="0"/>
              <a:t>                          -----</a:t>
            </a:r>
            <a:r>
              <a:rPr lang="zh-CN" altLang="en-US" dirty="0"/>
              <a:t>三一神             </a:t>
            </a:r>
            <a:r>
              <a:rPr lang="en-CA" altLang="zh-CN" dirty="0"/>
              <a:t>----- </a:t>
            </a:r>
            <a:r>
              <a:rPr lang="zh-CN" altLang="en-US" dirty="0"/>
              <a:t>羔羊为焦点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另外，神的拯救：曾经</a:t>
            </a:r>
            <a:r>
              <a:rPr lang="en-CA" altLang="zh-CN" dirty="0"/>
              <a:t>----</a:t>
            </a:r>
            <a:r>
              <a:rPr lang="zh-CN" altLang="en-US" dirty="0"/>
              <a:t>现在</a:t>
            </a:r>
            <a:r>
              <a:rPr lang="en-CA" altLang="zh-CN" dirty="0"/>
              <a:t>----</a:t>
            </a:r>
            <a:r>
              <a:rPr lang="zh-CN" altLang="en-US" dirty="0"/>
              <a:t>将来</a:t>
            </a:r>
            <a:r>
              <a:rPr lang="en-CA" altLang="zh-CN" dirty="0"/>
              <a:t>-----</a:t>
            </a:r>
            <a:r>
              <a:rPr lang="zh-CN" altLang="en-US" dirty="0"/>
              <a:t>林后</a:t>
            </a:r>
            <a:r>
              <a:rPr lang="en-CA" altLang="zh-CN" dirty="0"/>
              <a:t>1:10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每次神把我们又从罪、瘾</a:t>
            </a:r>
            <a:r>
              <a:rPr lang="en-CA" altLang="zh-CN" dirty="0"/>
              <a:t>=</a:t>
            </a:r>
            <a:r>
              <a:rPr lang="zh-CN" altLang="en-US" dirty="0"/>
              <a:t>偶像、苦毒、自我中心、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b="1" dirty="0"/>
              <a:t>只是在教堂里或主日敬拜神吗？确实只有主日来敬拜的基督徒，可悲的是：受洗、或圣诞节的基督徒 ，更可悲的：安息礼拜的基督徒 </a:t>
            </a:r>
            <a:endParaRPr lang="en-CA" altLang="zh-CN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b="1" dirty="0"/>
              <a:t>主日：教导，之后的日常生活都是敬拜神：工作、学习、家庭生活、教育子女、刷厕所，</a:t>
            </a:r>
            <a:endParaRPr lang="en-CA" altLang="zh-CN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CA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CN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6D51-34F8-47CC-8DF9-EECAE6DB225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3567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借着敬拜生活：经历我们是从世界分别归神的一群子民</a:t>
            </a:r>
            <a:endParaRPr lang="en-CA" altLang="zh-CN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/>
              <a:t>敬拜帮助我们：谦卑、顺服、圣洁，敬畏之心，感谢、荣耀归神</a:t>
            </a:r>
            <a:endParaRPr lang="en-CA" altLang="zh-CN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altLang="zh-CN" dirty="0"/>
              <a:t>V.3-5 </a:t>
            </a:r>
            <a:r>
              <a:rPr lang="zh-CN" altLang="en-US" dirty="0"/>
              <a:t>西乃立约时，神的圣洁见人的污秽，闪电、审判，</a:t>
            </a:r>
            <a:endParaRPr lang="en-CA" altLang="zh-CN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/>
              <a:t>圣灵：光照一切，在神面前都不能遮盖掩藏的，求神拯救，</a:t>
            </a:r>
            <a:endParaRPr lang="en-CA" altLang="zh-CN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/>
              <a:t>伦理道德观的劝勉</a:t>
            </a:r>
            <a:r>
              <a:rPr lang="en-CA" altLang="zh-CN" dirty="0"/>
              <a:t>----</a:t>
            </a:r>
            <a:r>
              <a:rPr lang="zh-CN" altLang="en-US" dirty="0"/>
              <a:t>在生活、工作中实践活出来</a:t>
            </a:r>
            <a:endParaRPr lang="en-CA" altLang="zh-CN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/>
              <a:t>在敬拜中：新耶路撒冷的荣耀 </a:t>
            </a:r>
            <a:r>
              <a:rPr lang="en-CA" altLang="zh-CN" dirty="0"/>
              <a:t>vs. </a:t>
            </a:r>
            <a:r>
              <a:rPr lang="zh-CN" altLang="en-US" dirty="0"/>
              <a:t>地上财物</a:t>
            </a:r>
            <a:endParaRPr lang="en-CA" altLang="zh-CN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/>
              <a:t>领受天上的、永恒的 </a:t>
            </a:r>
            <a:r>
              <a:rPr lang="en-CA" altLang="zh-CN" dirty="0"/>
              <a:t>vs.  </a:t>
            </a:r>
            <a:r>
              <a:rPr lang="zh-CN" altLang="en-US" dirty="0"/>
              <a:t>放弃地上短暂的</a:t>
            </a:r>
            <a:endParaRPr lang="en-CA" altLang="zh-CN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/>
              <a:t>天上价值观 </a:t>
            </a:r>
            <a:r>
              <a:rPr lang="en-CA" altLang="zh-CN" dirty="0"/>
              <a:t>vs. </a:t>
            </a:r>
            <a:r>
              <a:rPr lang="zh-CN" altLang="en-US" dirty="0"/>
              <a:t>地上的价值观</a:t>
            </a:r>
            <a:endParaRPr lang="en-CA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zh-CN" dirty="0"/>
              <a:t>V.4</a:t>
            </a:r>
            <a:r>
              <a:rPr lang="zh-CN" altLang="en-US" dirty="0"/>
              <a:t> 跟其他肢体间连合</a:t>
            </a:r>
            <a:endParaRPr lang="en-CA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神透过敬拜显明使命：向敬拜者发出邀请和挑战。</a:t>
            </a:r>
            <a:endParaRPr lang="en-CA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zh-CN" dirty="0"/>
              <a:t>V.9V.11</a:t>
            </a:r>
            <a:r>
              <a:rPr lang="zh-CN" altLang="en-US" dirty="0"/>
              <a:t>更多、更深地认识神、经历神</a:t>
            </a:r>
            <a:endParaRPr lang="en-CA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CN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b="1" dirty="0"/>
              <a:t>简单地说：地上教会的敬拜</a:t>
            </a:r>
            <a:r>
              <a:rPr lang="en-CA" altLang="zh-CN" b="1" dirty="0"/>
              <a:t>=</a:t>
            </a:r>
            <a:r>
              <a:rPr lang="zh-CN" altLang="en-US" b="1" dirty="0"/>
              <a:t>天上新耶路撒冷的彩排。</a:t>
            </a:r>
            <a:endParaRPr lang="en-CA" altLang="zh-CN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CN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我们敬拜的意义？ 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选择跟主 </a:t>
            </a:r>
            <a:r>
              <a:rPr lang="en-CA" altLang="zh-CN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en-CA" altLang="zh-CN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与世界妥协？跟自己肉体私欲情欲妥协？</a:t>
            </a:r>
            <a:r>
              <a:rPr lang="en-CA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跟魔鬼妥协？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这跟你我正在依赖的密切相关，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躲哪里？第一反应？第一个指望？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崇拜科学：各个领域的技术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政治操纵、极权、权力操控：自称神  谋财害命  执行魔鬼的计划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经济   过度分工   落到一个不得不依赖那些经济强的    经济操控   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世界都在被上帝震动当中，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整个世界正在频临上帝的审判，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所以，敬拜就可以帮助 我们：不断地确认、不断地抉择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信主的人身子在世界上，但是灵性是属天的、升天的，赛</a:t>
            </a:r>
            <a:r>
              <a:rPr lang="en-CA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CA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如鹰展翅上腾  鸡命</a:t>
            </a:r>
            <a:r>
              <a:rPr lang="en-CA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鹰命    飞鸟</a:t>
            </a:r>
            <a:r>
              <a:rPr lang="en-CA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爬虫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主耶穌作為完全的人，因為祂被殺所以救贖眾人歸向神，得到榮耀。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主耶穌為我們受害，我們因為信靠祂，所以可以得救，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800" b="1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很多時候我們的認識就到此止步。</a:t>
            </a:r>
            <a:endParaRPr lang="en-CA" altLang="zh-CN" sz="1800" b="1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但是啟示錄讓我們看到，因為祂被殺，才能夠揭開那印，我們才可以知道末後的啟示，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800" b="1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神讓我們知道的目的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就是讓我們好像童女一樣預備好自己去面對末後的災難和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争</a:t>
            </a: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戰，堅忍到底。</a:t>
            </a: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  <a:t>所以我們要好好學習啟示錄，好好尋求神的心意，否則我們就輕忽了主耶穌為我們受害。</a:t>
            </a:r>
            <a:endParaRPr lang="en-CA" sz="1800" dirty="0">
              <a:effectLst/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思考：如果地上在教会里、或在生活里敬拜主，不喜欢 、不渴慕、不适应</a:t>
            </a:r>
            <a:r>
              <a:rPr lang="en-CA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那么，将来在天上的敬拜，会喜欢吗？会适应吗？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如果在地上喜欢污秽、罪、真理模棱两可，尝不到圣洁生活的甘甜、美丽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也不乐意祷告，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那么，在天上整天都跟圣洁的人们、绝对圣洁的上帝在一起，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CA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圣徒要常常祈祷，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你会适应吗？会觉得自在吗？！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吃饭用公筷，饭前洗手，消毒，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你不习惯这些，跟这样的人在一起，享受？难受？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所以，在地上就要操练敬拜、操练活出圣洁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问题：天堂里，整天就是敬拜吗？啥也不干，那太枯燥了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有经文确实展现是：昼夜赞美、称颂神，</a:t>
            </a:r>
            <a:r>
              <a:rPr lang="en-CA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 地上敬拜</a:t>
            </a:r>
            <a:r>
              <a:rPr lang="en-CA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个小时，加上主日学   小半天儿没有，不能出去玩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受不了的话，那去了天堂，怎么办呀？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也有经文：启</a:t>
            </a:r>
            <a:r>
              <a:rPr lang="en-CA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20:6   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一同作王</a:t>
            </a:r>
            <a:r>
              <a:rPr lang="en-CA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年，干什么？统治、治理啊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伊甸园内：亚当的位份失去了，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赶出伊甸园，劳苦</a:t>
            </a:r>
            <a:r>
              <a:rPr lang="en-CA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遭罪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救回伊甸园</a:t>
            </a:r>
            <a:r>
              <a:rPr lang="en-CA" altLang="zh-CN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1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新伊甸园，恢复失去的职责  </a:t>
            </a: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altLang="zh-CN" sz="1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6D51-34F8-47CC-8DF9-EECAE6DB225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48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9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0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8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638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022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0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89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3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7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2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1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8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3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1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6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99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4C38C4-C1DD-4695-B7B0-7B4AC992B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7" t="2502" r="4380"/>
          <a:stretch/>
        </p:blipFill>
        <p:spPr>
          <a:xfrm>
            <a:off x="678665" y="1739153"/>
            <a:ext cx="8731625" cy="5118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6505" y="2750794"/>
            <a:ext cx="1306830" cy="3310468"/>
          </a:xfrm>
        </p:spPr>
        <p:txBody>
          <a:bodyPr>
            <a:noAutofit/>
          </a:bodyPr>
          <a:lstStyle/>
          <a:p>
            <a:r>
              <a:rPr lang="zh-CN" altLang="en-US" sz="8800" b="1" spc="600" dirty="0"/>
              <a:t>启 </a:t>
            </a:r>
            <a:br>
              <a:rPr lang="en-CA" altLang="zh-CN" sz="8800" b="1" spc="600" dirty="0"/>
            </a:br>
            <a:r>
              <a:rPr lang="zh-CN" altLang="en-US" sz="8800" b="1" spc="600" dirty="0"/>
              <a:t>示 </a:t>
            </a:r>
            <a:br>
              <a:rPr lang="en-CA" altLang="zh-CN" sz="8800" b="1" spc="600" dirty="0"/>
            </a:br>
            <a:r>
              <a:rPr lang="zh-CN" altLang="en-US" sz="8800" b="1" spc="600" dirty="0"/>
              <a:t>录</a:t>
            </a:r>
            <a:endParaRPr lang="en-CA" sz="8800" b="1" spc="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457" y="586318"/>
            <a:ext cx="8011886" cy="1913466"/>
          </a:xfrm>
        </p:spPr>
        <p:txBody>
          <a:bodyPr>
            <a:noAutofit/>
          </a:bodyPr>
          <a:lstStyle/>
          <a:p>
            <a:r>
              <a:rPr lang="zh-CN" altLang="en-US" sz="7200" b="1" spc="300" dirty="0">
                <a:solidFill>
                  <a:srgbClr val="FF0000"/>
                </a:solidFill>
              </a:rPr>
              <a:t>唱响胜利的凯歌！</a:t>
            </a:r>
            <a:endParaRPr lang="en-CA" sz="7200" b="1" spc="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-470165"/>
            <a:ext cx="11310566" cy="3618688"/>
          </a:xfrm>
        </p:spPr>
        <p:txBody>
          <a:bodyPr>
            <a:normAutofit/>
          </a:bodyPr>
          <a:lstStyle/>
          <a:p>
            <a:pPr marL="216000" indent="-108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3000" dirty="0"/>
              <a:t> 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前言与结语：</a:t>
            </a:r>
            <a:r>
              <a:rPr lang="en-CA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章、</a:t>
            </a:r>
            <a:r>
              <a:rPr lang="en-CA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r>
              <a:rPr lang="en-CA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-21</a:t>
            </a:r>
          </a:p>
          <a:p>
            <a:pPr marL="216000" indent="-108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给七教会的七封信：</a:t>
            </a:r>
            <a:r>
              <a:rPr lang="en-CA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en-CA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1080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天上的敬拜：</a:t>
            </a:r>
            <a:r>
              <a:rPr lang="en-CA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en-CA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108000">
              <a:buFont typeface="Wingdings" panose="05000000000000000000" pitchFamily="2" charset="2"/>
              <a:buChar char="Ø"/>
            </a:pPr>
            <a:r>
              <a: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审判的三種描述：</a:t>
            </a:r>
            <a:r>
              <a:rPr lang="en-CA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r>
              <a:rPr lang="en-CA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r>
              <a:rPr lang="en-CA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5DE60-3E05-423C-AFC2-61095F438AFA}"/>
              </a:ext>
            </a:extLst>
          </p:cNvPr>
          <p:cNvSpPr txBox="1">
            <a:spLocks/>
          </p:cNvSpPr>
          <p:nvPr/>
        </p:nvSpPr>
        <p:spPr>
          <a:xfrm>
            <a:off x="511783" y="2028218"/>
            <a:ext cx="12017443" cy="504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57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七印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----6</a:t>
            </a:r>
            <a:r>
              <a:rPr lang="en-CA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:1-8:5  </a:t>
            </a:r>
            <a:r>
              <a:rPr lang="zh-CN" sz="3200" b="1" dirty="0">
                <a:latin typeface="Times New Roman" panose="02020603050405020304" pitchFamily="18" charset="0"/>
                <a:ea typeface="MingLiU" panose="02020509000000000000" pitchFamily="49" charset="-120"/>
              </a:rPr>
              <a:t>揭開七印 </a:t>
            </a:r>
            <a:r>
              <a:rPr lang="en-CA" altLang="zh-CN" sz="3200" b="1" dirty="0">
                <a:latin typeface="Times New Roman" panose="02020603050405020304" pitchFamily="18" charset="0"/>
                <a:ea typeface="MingLiU" panose="02020509000000000000" pitchFamily="49" charset="-120"/>
              </a:rPr>
              <a:t>----- </a:t>
            </a:r>
            <a:r>
              <a:rPr lang="zh-CN" sz="3200" b="1" dirty="0">
                <a:latin typeface="Times New Roman" panose="02020603050405020304" pitchFamily="18" charset="0"/>
                <a:ea typeface="MingLiU" panose="02020509000000000000" pitchFamily="49" charset="-120"/>
              </a:rPr>
              <a:t>災難開始</a:t>
            </a:r>
            <a:endParaRPr lang="en-CA" sz="3200" b="1" dirty="0">
              <a:latin typeface="Times New Roman" panose="02020603050405020304" pitchFamily="18" charset="0"/>
              <a:ea typeface="MingLiU" panose="02020509000000000000" pitchFamily="49" charset="-12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CA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插曲：第七印前暂停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选民被保护 </a:t>
            </a:r>
            <a:r>
              <a:rPr lang="en-CA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en-CA" altLang="zh-C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CA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天使和无数被拯救的信徒敬拜</a:t>
            </a:r>
            <a:endParaRPr lang="en-CA" altLang="zh-C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七号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en-CA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8:6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en-CA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:20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CA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插曲：基督与敌基督之战争</a:t>
            </a:r>
            <a:r>
              <a:rPr lang="en-CA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en-CA" altLang="zh-C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CA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两个见证人、妇人和龙、两个兽、</a:t>
            </a:r>
            <a:r>
              <a:rPr lang="en-CA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144000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、殉道</a:t>
            </a:r>
            <a:endParaRPr lang="en-CA" altLang="zh-C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CA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七碗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----15-19</a:t>
            </a:r>
            <a:r>
              <a:rPr lang="en-CA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CA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插曲：敵基督掌权</a:t>
            </a:r>
            <a:r>
              <a:rPr lang="en-CA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17:1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en-CA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:10</a:t>
            </a:r>
            <a:r>
              <a:rPr lang="en-C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CA" sz="3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7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6384" y="130769"/>
            <a:ext cx="11705616" cy="1087345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  <a:buSzPct val="98000"/>
              <a:buFont typeface="Wingdings" panose="05000000000000000000" pitchFamily="2" charset="2"/>
              <a:buChar char="Ø"/>
            </a:pPr>
            <a:r>
              <a:rPr lang="zh-CN" altLang="en-US" sz="4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审判的三種描述：</a:t>
            </a:r>
            <a:r>
              <a:rPr lang="en-CA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r>
              <a:rPr lang="en-CA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zh-C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r>
              <a:rPr lang="en-CA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CA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247AF9-0E0A-415A-BD60-E42BA0D3A736}"/>
              </a:ext>
            </a:extLst>
          </p:cNvPr>
          <p:cNvSpPr txBox="1"/>
          <p:nvPr/>
        </p:nvSpPr>
        <p:spPr>
          <a:xfrm>
            <a:off x="1231007" y="3390090"/>
            <a:ext cx="774321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第一号 </a:t>
            </a:r>
            <a:r>
              <a:rPr lang="en-CA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第一碗 </a:t>
            </a:r>
            <a:r>
              <a:rPr lang="en-CA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地上的灾难</a:t>
            </a:r>
            <a:endParaRPr lang="en-CA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第二号</a:t>
            </a:r>
            <a:r>
              <a:rPr lang="en-CA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第二碗 </a:t>
            </a:r>
            <a:r>
              <a:rPr lang="en-CA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血海</a:t>
            </a:r>
            <a:r>
              <a:rPr lang="en-CA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死亡</a:t>
            </a:r>
            <a:endParaRPr lang="en-CA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第三号</a:t>
            </a:r>
            <a:r>
              <a:rPr lang="en-CA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第三碗 </a:t>
            </a:r>
            <a:r>
              <a:rPr lang="en-CA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污染的江河</a:t>
            </a:r>
            <a:r>
              <a:rPr lang="en-CA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众水泉源</a:t>
            </a:r>
            <a:endParaRPr lang="en-CA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第四号</a:t>
            </a:r>
            <a:r>
              <a:rPr lang="en-CA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第四碗 </a:t>
            </a:r>
            <a:r>
              <a:rPr lang="en-CA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日头</a:t>
            </a:r>
            <a:endParaRPr lang="en-CA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第五号</a:t>
            </a:r>
            <a:r>
              <a:rPr lang="en-CA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第五碗 </a:t>
            </a:r>
            <a:r>
              <a:rPr lang="en-CA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黑暗</a:t>
            </a:r>
            <a:endParaRPr lang="en-CA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第六号 </a:t>
            </a:r>
            <a:r>
              <a:rPr lang="en-CA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第六碗 </a:t>
            </a:r>
            <a:r>
              <a:rPr lang="en-CA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亵渎上帝的幼发拉底河</a:t>
            </a:r>
            <a:endParaRPr lang="en-CA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第七号</a:t>
            </a:r>
            <a:r>
              <a:rPr lang="en-CA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第七碗 </a:t>
            </a:r>
            <a:r>
              <a:rPr lang="en-CA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巨响 闪电 雷轰 地震 冰雹</a:t>
            </a:r>
            <a:endParaRPr lang="en-CA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F810C4-CA5F-4D9E-90A9-C62DDD2E9772}"/>
              </a:ext>
            </a:extLst>
          </p:cNvPr>
          <p:cNvSpPr txBox="1">
            <a:spLocks/>
          </p:cNvSpPr>
          <p:nvPr/>
        </p:nvSpPr>
        <p:spPr>
          <a:xfrm>
            <a:off x="806232" y="608504"/>
            <a:ext cx="11705616" cy="3949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FF"/>
              </a:buClr>
              <a:buSzPct val="98000"/>
              <a:buNone/>
            </a:pP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七印 </a:t>
            </a:r>
            <a:r>
              <a:rPr lang="en-CA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1  2  3  4  5  6 </a:t>
            </a:r>
            <a:r>
              <a:rPr lang="en-CA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       </a:t>
            </a:r>
            <a:r>
              <a:rPr lang="en-CA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CA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 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七号 </a:t>
            </a:r>
            <a:r>
              <a:rPr lang="en-CA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1  2  3  4  5  6 </a:t>
            </a:r>
            <a:r>
              <a:rPr lang="en-CA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</a:t>
            </a:r>
            <a:r>
              <a:rPr lang="en-CA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marL="0" indent="0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CA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	                        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七碗 </a:t>
            </a:r>
            <a:r>
              <a:rPr lang="en-CA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1  2  3  4  5  6     7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CA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759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59" y="5614916"/>
            <a:ext cx="6554867" cy="1243084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启示录的背景？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2" y="147484"/>
            <a:ext cx="11720053" cy="55955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/>
              <a:t> 耶稣基督已经复活升天之后</a:t>
            </a:r>
            <a:endParaRPr lang="en-CA" altLang="zh-CN" sz="28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/>
              <a:t> 写于公元</a:t>
            </a:r>
            <a:r>
              <a:rPr lang="en-CA" altLang="zh-CN" sz="2800" b="1" dirty="0"/>
              <a:t>81</a:t>
            </a:r>
            <a:r>
              <a:rPr lang="en-US" altLang="zh-CN" sz="2800" b="1" dirty="0"/>
              <a:t>-96</a:t>
            </a:r>
            <a:r>
              <a:rPr lang="zh-CN" altLang="en-US" sz="2800" b="1" dirty="0"/>
              <a:t>年罗马皇帝多米田执政时期，</a:t>
            </a:r>
            <a:r>
              <a:rPr lang="en-CA" altLang="zh-CN" sz="2800" b="1" dirty="0"/>
              <a:t>90</a:t>
            </a:r>
            <a:r>
              <a:rPr lang="zh-CN" altLang="en-US" sz="2800" b="1" dirty="0"/>
              <a:t>年很可能开始</a:t>
            </a:r>
            <a:r>
              <a:rPr lang="zh-CN" altLang="en-US" sz="2800" b="1" dirty="0">
                <a:solidFill>
                  <a:srgbClr val="FF0000"/>
                </a:solidFill>
              </a:rPr>
              <a:t>逼迫</a:t>
            </a:r>
            <a:endParaRPr lang="en-CA" altLang="zh-CN" sz="2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/>
              <a:t> 宗教的帝国：</a:t>
            </a:r>
            <a:r>
              <a:rPr lang="zh-CN" altLang="en-US" sz="2800" b="1" dirty="0">
                <a:solidFill>
                  <a:srgbClr val="FF0000"/>
                </a:solidFill>
              </a:rPr>
              <a:t>敬拜英雄、皇帝是神、是主</a:t>
            </a:r>
            <a:r>
              <a:rPr lang="zh-CN" altLang="en-US" sz="2800" b="1" dirty="0"/>
              <a:t>、异教</a:t>
            </a:r>
            <a:r>
              <a:rPr lang="en-CA" altLang="zh-CN" sz="2800" b="1" dirty="0"/>
              <a:t>-</a:t>
            </a:r>
            <a:r>
              <a:rPr lang="zh-CN" altLang="en-US" sz="2800" b="1" dirty="0"/>
              <a:t>亚底米神</a:t>
            </a:r>
            <a:r>
              <a:rPr lang="en-CA" altLang="zh-CN" sz="2800" b="1" dirty="0"/>
              <a:t>…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/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上层社会的都市</a:t>
            </a:r>
            <a:r>
              <a:rPr lang="zh-CN" altLang="en-US" sz="2800" b="1" dirty="0"/>
              <a:t>：帝国主义和都市计划，根本原因为</a:t>
            </a:r>
            <a:r>
              <a:rPr lang="zh-CN" altLang="en-US" sz="2800" b="1" dirty="0">
                <a:solidFill>
                  <a:srgbClr val="FF0000"/>
                </a:solidFill>
              </a:rPr>
              <a:t>军事征服</a:t>
            </a:r>
            <a:endParaRPr lang="en-CA" altLang="zh-CN" sz="2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/>
              <a:t> 骄傲永恒罗马：</a:t>
            </a:r>
            <a:r>
              <a:rPr lang="zh-CN" altLang="en-US" sz="2800" b="1" dirty="0">
                <a:solidFill>
                  <a:srgbClr val="FF0000"/>
                </a:solidFill>
              </a:rPr>
              <a:t>军事、经济、航</a:t>
            </a:r>
            <a:r>
              <a:rPr lang="zh-CN" altLang="en-US" sz="2800" b="1" dirty="0"/>
              <a:t>海、繁荣、艺术、建筑、</a:t>
            </a:r>
            <a:r>
              <a:rPr lang="zh-CN" altLang="en-US" sz="2800" b="1" dirty="0">
                <a:solidFill>
                  <a:srgbClr val="FF0000"/>
                </a:solidFill>
              </a:rPr>
              <a:t>竞技</a:t>
            </a:r>
            <a:r>
              <a:rPr lang="en-US" altLang="zh-CN" sz="2800" b="1" dirty="0">
                <a:solidFill>
                  <a:srgbClr val="FF0000"/>
                </a:solidFill>
              </a:rPr>
              <a:t>-</a:t>
            </a:r>
            <a:r>
              <a:rPr lang="zh-CN" altLang="en-US" sz="2800" b="1" dirty="0">
                <a:solidFill>
                  <a:srgbClr val="FF0000"/>
                </a:solidFill>
              </a:rPr>
              <a:t>掌控</a:t>
            </a:r>
            <a:endParaRPr lang="en-CA" altLang="zh-CN" sz="2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/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物欲横流</a:t>
            </a:r>
            <a:r>
              <a:rPr lang="zh-CN" altLang="en-US" sz="2800" b="1" dirty="0"/>
              <a:t>：财富、金钱、利益、享乐中心</a:t>
            </a:r>
            <a:endParaRPr lang="en-CA" altLang="zh-CN" sz="28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/>
              <a:t> 世界的向往：吸引列国，扩张疆土、</a:t>
            </a:r>
            <a:r>
              <a:rPr lang="zh-CN" altLang="en-US" sz="2800" b="1" dirty="0">
                <a:solidFill>
                  <a:srgbClr val="FF0000"/>
                </a:solidFill>
              </a:rPr>
              <a:t>称霸世界</a:t>
            </a:r>
            <a:endParaRPr lang="en-CA" altLang="zh-CN" sz="2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/>
              <a:t> 道德标准：没有底线，诡诈、</a:t>
            </a:r>
            <a:r>
              <a:rPr lang="zh-CN" altLang="en-US" sz="2800" b="1" dirty="0">
                <a:solidFill>
                  <a:srgbClr val="FF0000"/>
                </a:solidFill>
              </a:rPr>
              <a:t>残暴</a:t>
            </a:r>
            <a:r>
              <a:rPr lang="en-CA" altLang="zh-CN" sz="2800" b="1" dirty="0"/>
              <a:t>……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/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政治体制：独裁</a:t>
            </a:r>
            <a:r>
              <a:rPr lang="zh-CN" altLang="en-US" sz="2800" b="1" dirty="0"/>
              <a:t>，雕像、钱币，确保上流人利益，法律为男人开绿灯</a:t>
            </a:r>
            <a:endParaRPr lang="en-CA" altLang="zh-CN" sz="28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/>
              <a:t> 女人：上层女人要忠贞，生儿育女；市井女人做娼妓供上流人纯享乐</a:t>
            </a:r>
            <a:endParaRPr lang="en-CA" altLang="zh-CN" sz="2800" b="1" dirty="0"/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/>
              <a:t> 社会病态：</a:t>
            </a:r>
            <a:r>
              <a:rPr lang="zh-CN" altLang="en-US" sz="2800" b="1" dirty="0">
                <a:solidFill>
                  <a:srgbClr val="FF0000"/>
                </a:solidFill>
              </a:rPr>
              <a:t>灾害</a:t>
            </a:r>
            <a:r>
              <a:rPr lang="zh-CN" altLang="en-US" sz="2800" b="1" dirty="0"/>
              <a:t>、分隔冲突、</a:t>
            </a:r>
            <a:r>
              <a:rPr lang="zh-CN" altLang="en-US" sz="2800" b="1" dirty="0">
                <a:solidFill>
                  <a:srgbClr val="FF0000"/>
                </a:solidFill>
              </a:rPr>
              <a:t>贫富差距</a:t>
            </a:r>
            <a:r>
              <a:rPr lang="zh-CN" altLang="en-US" sz="2800" b="1" dirty="0"/>
              <a:t>、不安、暴动、</a:t>
            </a:r>
            <a:r>
              <a:rPr lang="zh-CN" altLang="en-US" sz="2800" b="1" dirty="0">
                <a:solidFill>
                  <a:srgbClr val="FF0000"/>
                </a:solidFill>
              </a:rPr>
              <a:t>膨胀、供应危机</a:t>
            </a:r>
            <a:endParaRPr lang="en-CA" altLang="zh-CN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2920" y="2373369"/>
            <a:ext cx="5635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/>
              <a:t>基督徒是另类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11760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啟示錄九: 第六章@ 歆祈日記VS小羊牧場:: 痞客邦::">
            <a:extLst>
              <a:ext uri="{FF2B5EF4-FFF2-40B4-BE49-F238E27FC236}">
                <a16:creationId xmlns:a16="http://schemas.microsoft.com/office/drawing/2014/main" id="{CA5B28A7-B6EC-448B-9B3D-4824645BD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15350" r="5583" b="20168"/>
          <a:stretch/>
        </p:blipFill>
        <p:spPr bwMode="auto">
          <a:xfrm>
            <a:off x="7101191" y="-102623"/>
            <a:ext cx="5164865" cy="19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5C3934-64A6-40CF-8D71-FD2A4C4C7F02}"/>
              </a:ext>
            </a:extLst>
          </p:cNvPr>
          <p:cNvSpPr txBox="1"/>
          <p:nvPr/>
        </p:nvSpPr>
        <p:spPr>
          <a:xfrm>
            <a:off x="763990" y="-22086"/>
            <a:ext cx="8454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Wingdings" panose="05000000000000000000" pitchFamily="2" charset="2"/>
              <a:buChar char="Ø"/>
            </a:pP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审判的三種描述：</a:t>
            </a:r>
            <a:r>
              <a:rPr lang="en-CA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6-19:10</a:t>
            </a:r>
            <a:endParaRPr lang="en-CA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7728E-279B-452E-821A-CAEE596F32DB}"/>
              </a:ext>
            </a:extLst>
          </p:cNvPr>
          <p:cNvSpPr txBox="1"/>
          <p:nvPr/>
        </p:nvSpPr>
        <p:spPr>
          <a:xfrm>
            <a:off x="371958" y="1003080"/>
            <a:ext cx="7757215" cy="5695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200" b="1" dirty="0">
                <a:effectLst/>
                <a:latin typeface="+mn-ea"/>
              </a:rPr>
              <a:t>6:1</a:t>
            </a:r>
            <a:r>
              <a:rPr lang="zh-CN" altLang="en-US" sz="3200" b="1" dirty="0">
                <a:latin typeface="+mn-ea"/>
              </a:rPr>
              <a:t>我看</a:t>
            </a:r>
            <a:r>
              <a:rPr lang="zh-CN" altLang="en-US" sz="3200" b="1" dirty="0">
                <a:latin typeface="+mn-ea"/>
                <a:cs typeface="Microsoft YaHei" panose="020B0503020204020204" pitchFamily="34" charset="-122"/>
              </a:rPr>
              <a:t>见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cs typeface="MingLiU" panose="02020509000000000000" pitchFamily="49" charset="-120"/>
              </a:rPr>
              <a:t>羔羊</a:t>
            </a:r>
            <a:r>
              <a:rPr lang="zh-CN" sz="3200" b="1" dirty="0">
                <a:effectLst/>
                <a:latin typeface="+mn-ea"/>
                <a:cs typeface="MingLiU" panose="02020509000000000000" pitchFamily="49" charset="-120"/>
              </a:rPr>
              <a:t>揭</a:t>
            </a:r>
            <a:r>
              <a:rPr lang="zh-CN" sz="3200" b="1" dirty="0">
                <a:effectLst/>
                <a:latin typeface="+mn-ea"/>
                <a:cs typeface="Microsoft YaHei" panose="020B0503020204020204" pitchFamily="34" charset="-122"/>
              </a:rPr>
              <a:t>开</a:t>
            </a:r>
            <a:r>
              <a:rPr lang="zh-CN" sz="3200" b="1" dirty="0">
                <a:effectLst/>
                <a:latin typeface="+mn-ea"/>
                <a:cs typeface="MingLiU" panose="02020509000000000000" pitchFamily="49" charset="-120"/>
              </a:rPr>
              <a:t>七印中</a:t>
            </a:r>
            <a:endParaRPr lang="en-CA" altLang="zh-CN" sz="3200" b="1" dirty="0">
              <a:effectLst/>
              <a:latin typeface="+mn-ea"/>
              <a:cs typeface="MingLiU" panose="02020509000000000000" pitchFamily="49" charset="-12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altLang="zh-CN" sz="3200" b="1" dirty="0">
                <a:latin typeface="+mn-ea"/>
                <a:cs typeface="MingLiU" panose="02020509000000000000" pitchFamily="49" charset="-120"/>
              </a:rPr>
              <a:t>                                     </a:t>
            </a:r>
            <a:r>
              <a:rPr lang="zh-CN" sz="3200" b="1" dirty="0">
                <a:effectLst/>
                <a:latin typeface="+mn-ea"/>
                <a:cs typeface="MingLiU" panose="02020509000000000000" pitchFamily="49" charset="-120"/>
              </a:rPr>
              <a:t>第一印的时候……</a:t>
            </a:r>
            <a:r>
              <a:rPr lang="en-CA" altLang="zh-CN" sz="3200" b="1" dirty="0">
                <a:effectLst/>
                <a:latin typeface="+mn-ea"/>
                <a:cs typeface="MingLiU" panose="02020509000000000000" pitchFamily="49" charset="-120"/>
              </a:rPr>
              <a:t> </a:t>
            </a:r>
            <a:endParaRPr lang="en-CA" sz="3200" b="1" dirty="0">
              <a:effectLst/>
              <a:latin typeface="+mn-e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200" b="1" dirty="0">
                <a:effectLst/>
                <a:latin typeface="+mn-ea"/>
              </a:rPr>
              <a:t>6:3   			   </a:t>
            </a:r>
            <a:r>
              <a:rPr lang="zh-CN" sz="3200" b="1" dirty="0">
                <a:effectLst/>
                <a:latin typeface="+mn-ea"/>
              </a:rPr>
              <a:t>揭</a:t>
            </a:r>
            <a:r>
              <a:rPr lang="zh-CN" sz="3200" b="1" dirty="0">
                <a:effectLst/>
                <a:latin typeface="+mn-ea"/>
                <a:cs typeface="Microsoft YaHei" panose="020B0503020204020204" pitchFamily="34" charset="-122"/>
              </a:rPr>
              <a:t>开</a:t>
            </a:r>
            <a:r>
              <a:rPr lang="zh-CN" sz="3200" b="1" dirty="0">
                <a:effectLst/>
                <a:latin typeface="+mn-ea"/>
                <a:cs typeface="MingLiU" panose="02020509000000000000" pitchFamily="49" charset="-120"/>
              </a:rPr>
              <a:t>第二印的时候……</a:t>
            </a:r>
            <a:endParaRPr lang="en-CA" sz="3200" b="1" dirty="0">
              <a:effectLst/>
              <a:latin typeface="+mn-e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200" b="1" dirty="0">
                <a:effectLst/>
                <a:latin typeface="+mn-ea"/>
              </a:rPr>
              <a:t>6:5   </a:t>
            </a:r>
            <a:r>
              <a:rPr lang="en-CA" sz="3200" b="1" dirty="0">
                <a:latin typeface="+mn-ea"/>
              </a:rPr>
              <a:t> 	 		   </a:t>
            </a:r>
            <a:r>
              <a:rPr lang="zh-CN" sz="3200" b="1" dirty="0">
                <a:effectLst/>
                <a:latin typeface="+mn-ea"/>
              </a:rPr>
              <a:t>揭</a:t>
            </a:r>
            <a:r>
              <a:rPr lang="zh-CN" sz="3200" b="1" dirty="0">
                <a:effectLst/>
                <a:latin typeface="+mn-ea"/>
                <a:cs typeface="Microsoft YaHei" panose="020B0503020204020204" pitchFamily="34" charset="-122"/>
              </a:rPr>
              <a:t>开</a:t>
            </a:r>
            <a:r>
              <a:rPr lang="zh-CN" sz="3200" b="1" dirty="0">
                <a:effectLst/>
                <a:latin typeface="+mn-ea"/>
                <a:cs typeface="MingLiU" panose="02020509000000000000" pitchFamily="49" charset="-120"/>
              </a:rPr>
              <a:t>第三印的时候……</a:t>
            </a:r>
            <a:endParaRPr lang="en-CA" sz="3200" b="1" dirty="0">
              <a:effectLst/>
              <a:latin typeface="+mn-e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200" b="1" dirty="0">
                <a:effectLst/>
                <a:latin typeface="+mn-ea"/>
              </a:rPr>
              <a:t>6:7   </a:t>
            </a:r>
            <a:r>
              <a:rPr lang="en-CA" sz="3200" b="1" dirty="0">
                <a:latin typeface="+mn-ea"/>
              </a:rPr>
              <a:t> 	 		   </a:t>
            </a:r>
            <a:r>
              <a:rPr lang="zh-CN" sz="3200" b="1" dirty="0">
                <a:effectLst/>
                <a:latin typeface="+mn-ea"/>
              </a:rPr>
              <a:t>揭</a:t>
            </a:r>
            <a:r>
              <a:rPr lang="zh-CN" sz="3200" b="1" dirty="0">
                <a:effectLst/>
                <a:latin typeface="+mn-ea"/>
                <a:cs typeface="Microsoft YaHei" panose="020B0503020204020204" pitchFamily="34" charset="-122"/>
              </a:rPr>
              <a:t>开</a:t>
            </a:r>
            <a:r>
              <a:rPr lang="zh-CN" sz="3200" b="1" dirty="0">
                <a:effectLst/>
                <a:latin typeface="+mn-ea"/>
                <a:cs typeface="MingLiU" panose="02020509000000000000" pitchFamily="49" charset="-120"/>
              </a:rPr>
              <a:t>第四印的时候……</a:t>
            </a:r>
            <a:endParaRPr lang="en-CA" sz="3200" b="1" dirty="0">
              <a:effectLst/>
              <a:latin typeface="+mn-e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200" b="1" dirty="0">
                <a:effectLst/>
                <a:latin typeface="+mn-ea"/>
              </a:rPr>
              <a:t>6:9   </a:t>
            </a:r>
            <a:r>
              <a:rPr lang="en-CA" sz="3200" b="1" dirty="0">
                <a:latin typeface="+mn-ea"/>
              </a:rPr>
              <a:t> 			   </a:t>
            </a:r>
            <a:r>
              <a:rPr lang="zh-CN" sz="3200" b="1" dirty="0">
                <a:effectLst/>
                <a:latin typeface="+mn-ea"/>
              </a:rPr>
              <a:t>揭</a:t>
            </a:r>
            <a:r>
              <a:rPr lang="zh-CN" sz="3200" b="1" dirty="0">
                <a:effectLst/>
                <a:latin typeface="+mn-ea"/>
                <a:cs typeface="Microsoft YaHei" panose="020B0503020204020204" pitchFamily="34" charset="-122"/>
              </a:rPr>
              <a:t>开</a:t>
            </a:r>
            <a:r>
              <a:rPr lang="zh-CN" sz="3200" b="1" dirty="0">
                <a:effectLst/>
                <a:latin typeface="+mn-ea"/>
                <a:cs typeface="MingLiU" panose="02020509000000000000" pitchFamily="49" charset="-120"/>
              </a:rPr>
              <a:t>第五印的时候</a:t>
            </a:r>
            <a:r>
              <a:rPr lang="en-CA" altLang="zh-CN" sz="3200" b="1" dirty="0">
                <a:effectLst/>
                <a:latin typeface="+mn-ea"/>
                <a:cs typeface="MingLiU" panose="02020509000000000000" pitchFamily="49" charset="-120"/>
              </a:rPr>
              <a:t>……</a:t>
            </a:r>
            <a:endParaRPr lang="en-CA" sz="3200" b="1" dirty="0">
              <a:effectLst/>
              <a:latin typeface="+mn-e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200" b="1" dirty="0">
                <a:effectLst/>
                <a:latin typeface="+mn-ea"/>
              </a:rPr>
              <a:t>6:12 	</a:t>
            </a:r>
            <a:r>
              <a:rPr lang="en-CA" sz="3200" b="1" dirty="0">
                <a:latin typeface="+mn-ea"/>
              </a:rPr>
              <a:t>  		   </a:t>
            </a:r>
            <a:r>
              <a:rPr lang="zh-CN" sz="3200" b="1" dirty="0">
                <a:effectLst/>
                <a:latin typeface="+mn-ea"/>
              </a:rPr>
              <a:t>揭</a:t>
            </a:r>
            <a:r>
              <a:rPr lang="zh-CN" sz="3200" b="1" dirty="0">
                <a:effectLst/>
                <a:latin typeface="+mn-ea"/>
                <a:cs typeface="Microsoft YaHei" panose="020B0503020204020204" pitchFamily="34" charset="-122"/>
              </a:rPr>
              <a:t>开</a:t>
            </a:r>
            <a:r>
              <a:rPr lang="zh-CN" sz="3200" b="1" dirty="0">
                <a:effectLst/>
                <a:latin typeface="+mn-ea"/>
                <a:cs typeface="MingLiU" panose="02020509000000000000" pitchFamily="49" charset="-120"/>
              </a:rPr>
              <a:t>第六印的时候……</a:t>
            </a:r>
            <a:endParaRPr lang="en-CA" altLang="zh-CN" sz="3200" b="1" dirty="0">
              <a:effectLst/>
              <a:latin typeface="+mn-ea"/>
              <a:cs typeface="MingLiU" panose="02020509000000000000" pitchFamily="49" charset="-12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altLang="zh-CN" sz="3600" b="1" dirty="0">
                <a:latin typeface="+mn-ea"/>
                <a:cs typeface="MingLiU" panose="02020509000000000000" pitchFamily="49" charset="-120"/>
              </a:rPr>
              <a:t>8:1         </a:t>
            </a:r>
            <a:r>
              <a:rPr lang="zh-CN" sz="3200" b="1" dirty="0">
                <a:solidFill>
                  <a:srgbClr val="FF0000"/>
                </a:solidFill>
                <a:effectLst/>
                <a:latin typeface="+mn-ea"/>
                <a:cs typeface="MingLiU" panose="02020509000000000000" pitchFamily="49" charset="-120"/>
              </a:rPr>
              <a:t>羔羊</a:t>
            </a:r>
            <a:r>
              <a:rPr lang="en-CA" altLang="zh-CN" sz="3200" b="1" dirty="0">
                <a:effectLst/>
                <a:latin typeface="+mn-ea"/>
                <a:cs typeface="MingLiU" panose="02020509000000000000" pitchFamily="49" charset="-120"/>
              </a:rPr>
              <a:t>   </a:t>
            </a:r>
            <a:r>
              <a:rPr lang="zh-CN" altLang="en-US" sz="3200" b="1" dirty="0">
                <a:latin typeface="+mn-ea"/>
                <a:cs typeface="MingLiU" panose="02020509000000000000" pitchFamily="49" charset="-120"/>
              </a:rPr>
              <a:t>揭开第七印的时候</a:t>
            </a:r>
            <a:r>
              <a:rPr lang="en-CA" altLang="zh-CN" sz="3200" b="1" dirty="0">
                <a:latin typeface="+mn-ea"/>
                <a:cs typeface="MingLiU" panose="02020509000000000000" pitchFamily="49" charset="-120"/>
              </a:rPr>
              <a:t>……</a:t>
            </a:r>
            <a:r>
              <a:rPr lang="zh-CN" altLang="en-US" sz="3200" b="1" dirty="0">
                <a:latin typeface="+mn-ea"/>
                <a:cs typeface="MingLiU" panose="02020509000000000000" pitchFamily="49" charset="-120"/>
              </a:rPr>
              <a:t>七号</a:t>
            </a:r>
            <a:endParaRPr lang="en-CA" altLang="zh-CN" sz="3200" b="1" dirty="0">
              <a:latin typeface="+mn-ea"/>
              <a:cs typeface="MingLiU" panose="02020509000000000000" pitchFamily="49" charset="-12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altLang="zh-CN" sz="3200" b="1" dirty="0">
                <a:effectLst/>
                <a:latin typeface="+mn-ea"/>
                <a:cs typeface="MingLiU" panose="02020509000000000000" pitchFamily="49" charset="-120"/>
              </a:rPr>
              <a:t>19:11</a:t>
            </a:r>
            <a:r>
              <a:rPr lang="en-CA" altLang="zh-CN" sz="3200" b="1" dirty="0">
                <a:latin typeface="+mn-ea"/>
                <a:cs typeface="MingLiU" panose="02020509000000000000" pitchFamily="49" charset="-120"/>
              </a:rPr>
              <a:t>/</a:t>
            </a:r>
            <a:r>
              <a:rPr lang="en-CA" altLang="zh-CN" sz="3200" b="1" dirty="0">
                <a:effectLst/>
                <a:latin typeface="+mn-ea"/>
                <a:cs typeface="MingLiU" panose="02020509000000000000" pitchFamily="49" charset="-120"/>
              </a:rPr>
              <a:t>14</a:t>
            </a:r>
            <a:r>
              <a:rPr lang="en-CA" altLang="zh-CN" sz="3200" b="1" dirty="0">
                <a:latin typeface="+mn-ea"/>
                <a:cs typeface="MingLiU" panose="02020509000000000000" pitchFamily="49" charset="-120"/>
              </a:rPr>
              <a:t>/</a:t>
            </a:r>
            <a:r>
              <a:rPr lang="en-CA" altLang="zh-CN" sz="3200" b="1" dirty="0">
                <a:effectLst/>
                <a:latin typeface="+mn-ea"/>
                <a:cs typeface="MingLiU" panose="02020509000000000000" pitchFamily="49" charset="-120"/>
              </a:rPr>
              <a:t>19</a:t>
            </a:r>
            <a:r>
              <a:rPr lang="en-CA" altLang="zh-CN" sz="3200" b="1" dirty="0">
                <a:latin typeface="+mn-ea"/>
                <a:cs typeface="MingLiU" panose="02020509000000000000" pitchFamily="49" charset="-120"/>
              </a:rPr>
              <a:t>/</a:t>
            </a:r>
            <a:r>
              <a:rPr lang="en-CA" altLang="zh-CN" sz="3200" b="1" dirty="0">
                <a:effectLst/>
                <a:latin typeface="+mn-ea"/>
                <a:cs typeface="MingLiU" panose="02020509000000000000" pitchFamily="49" charset="-120"/>
              </a:rPr>
              <a:t>21 </a:t>
            </a:r>
            <a:r>
              <a:rPr lang="zh-CN" altLang="en-US" sz="3200" b="1" dirty="0">
                <a:effectLst/>
                <a:latin typeface="+mn-ea"/>
                <a:cs typeface="MingLiU" panose="02020509000000000000" pitchFamily="49" charset="-120"/>
              </a:rPr>
              <a:t>基督骑白马</a:t>
            </a:r>
            <a:r>
              <a:rPr lang="en-CA" altLang="zh-CN" sz="3200" b="1" dirty="0">
                <a:effectLst/>
                <a:latin typeface="+mn-ea"/>
                <a:cs typeface="MingLiU" panose="02020509000000000000" pitchFamily="49" charset="-120"/>
              </a:rPr>
              <a:t>----</a:t>
            </a:r>
            <a:r>
              <a:rPr lang="zh-CN" altLang="en-US" sz="3200" b="1" dirty="0">
                <a:effectLst/>
                <a:latin typeface="+mn-ea"/>
                <a:cs typeface="MingLiU" panose="02020509000000000000" pitchFamily="49" charset="-120"/>
              </a:rPr>
              <a:t>众军骑白马</a:t>
            </a:r>
            <a:endParaRPr lang="en-CA" altLang="zh-CN" sz="3200" b="1" dirty="0">
              <a:effectLst/>
              <a:latin typeface="+mn-ea"/>
              <a:cs typeface="MingLiU" panose="02020509000000000000" pitchFamily="49" charset="-12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AB229A-2093-47B0-A43E-8DC6289F6DE4}"/>
              </a:ext>
            </a:extLst>
          </p:cNvPr>
          <p:cNvSpPr txBox="1"/>
          <p:nvPr/>
        </p:nvSpPr>
        <p:spPr>
          <a:xfrm>
            <a:off x="8521672" y="1725397"/>
            <a:ext cx="7269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effectLst/>
                <a:latin typeface="+mn-ea"/>
                <a:cs typeface="Microsoft YaHei" panose="020B0503020204020204" pitchFamily="34" charset="-122"/>
              </a:rPr>
              <a:t>战争</a:t>
            </a:r>
            <a:endParaRPr lang="en-CA" sz="3600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1EF957-900E-4FE5-97EE-C17D91CB7EA9}"/>
              </a:ext>
            </a:extLst>
          </p:cNvPr>
          <p:cNvSpPr txBox="1"/>
          <p:nvPr/>
        </p:nvSpPr>
        <p:spPr>
          <a:xfrm>
            <a:off x="8315888" y="2925726"/>
            <a:ext cx="1200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</a:rPr>
              <a:t>饥荒</a:t>
            </a:r>
            <a:endParaRPr lang="en-CA" sz="3600" b="1" dirty="0">
              <a:solidFill>
                <a:srgbClr val="0000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8D1802-EFE8-4015-8902-714DBC0953A3}"/>
              </a:ext>
            </a:extLst>
          </p:cNvPr>
          <p:cNvSpPr txBox="1"/>
          <p:nvPr/>
        </p:nvSpPr>
        <p:spPr>
          <a:xfrm>
            <a:off x="8328756" y="3527777"/>
            <a:ext cx="1256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effectLst/>
                <a:latin typeface="+mn-ea"/>
                <a:cs typeface="Microsoft YaHei" panose="020B0503020204020204" pitchFamily="34" charset="-122"/>
              </a:rPr>
              <a:t>天灾</a:t>
            </a:r>
            <a:endParaRPr lang="en-CA" sz="3600" dirty="0">
              <a:solidFill>
                <a:srgbClr val="0000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3EF2DC-968C-4621-A163-1A53CE16E37C}"/>
              </a:ext>
            </a:extLst>
          </p:cNvPr>
          <p:cNvSpPr txBox="1"/>
          <p:nvPr/>
        </p:nvSpPr>
        <p:spPr>
          <a:xfrm>
            <a:off x="8317582" y="4184950"/>
            <a:ext cx="1265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effectLst/>
                <a:latin typeface="+mn-ea"/>
                <a:cs typeface="Microsoft YaHei" panose="020B0503020204020204" pitchFamily="34" charset="-122"/>
              </a:rPr>
              <a:t>逼迫</a:t>
            </a:r>
            <a:endParaRPr lang="en-CA" sz="3600" dirty="0">
              <a:solidFill>
                <a:srgbClr val="0000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3144F1-81FE-47CC-B2CC-D3ED5C287807}"/>
              </a:ext>
            </a:extLst>
          </p:cNvPr>
          <p:cNvSpPr txBox="1"/>
          <p:nvPr/>
        </p:nvSpPr>
        <p:spPr>
          <a:xfrm>
            <a:off x="8299033" y="4847434"/>
            <a:ext cx="1265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</a:rPr>
              <a:t>地裂</a:t>
            </a:r>
            <a:endParaRPr lang="en-CA" sz="3600" b="1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D6CBFA-71F1-4091-8181-9817FAD9B458}"/>
              </a:ext>
            </a:extLst>
          </p:cNvPr>
          <p:cNvSpPr txBox="1"/>
          <p:nvPr/>
        </p:nvSpPr>
        <p:spPr>
          <a:xfrm>
            <a:off x="4859478" y="1327174"/>
            <a:ext cx="1490186" cy="4524315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40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en-CA" altLang="zh-CN" sz="4000" b="1" dirty="0">
                <a:solidFill>
                  <a:srgbClr val="FFFF00"/>
                </a:solidFill>
                <a:latin typeface="+mn-ea"/>
              </a:rPr>
              <a:t>  </a:t>
            </a:r>
            <a:r>
              <a:rPr lang="zh-CN" altLang="en-US" sz="4800" b="1" dirty="0">
                <a:solidFill>
                  <a:srgbClr val="FFFF00"/>
                </a:solidFill>
                <a:latin typeface="+mn-ea"/>
              </a:rPr>
              <a:t>关</a:t>
            </a:r>
            <a:r>
              <a:rPr lang="zh-CN" altLang="en-US" sz="4000" b="1" dirty="0">
                <a:solidFill>
                  <a:srgbClr val="FFFF00"/>
                </a:solidFill>
                <a:latin typeface="+mn-ea"/>
              </a:rPr>
              <a:t>   </a:t>
            </a:r>
            <a:endParaRPr lang="en-CA" altLang="zh-CN" sz="4000" b="1" dirty="0">
              <a:solidFill>
                <a:srgbClr val="FFFF00"/>
              </a:solidFill>
              <a:latin typeface="+mn-ea"/>
            </a:endParaRPr>
          </a:p>
          <a:p>
            <a:r>
              <a:rPr lang="en-CA" altLang="zh-CN" sz="4000" b="1" dirty="0">
                <a:solidFill>
                  <a:srgbClr val="FFFF00"/>
                </a:solidFill>
                <a:latin typeface="+mn-ea"/>
              </a:rPr>
              <a:t> 	</a:t>
            </a:r>
            <a:r>
              <a:rPr lang="zh-CN" altLang="en-US" sz="4000" b="1" dirty="0">
                <a:solidFill>
                  <a:srgbClr val="FFFF00"/>
                </a:solidFill>
                <a:latin typeface="+mn-ea"/>
              </a:rPr>
              <a:t>我 </a:t>
            </a:r>
            <a:endParaRPr lang="en-CA" altLang="zh-CN" sz="4000" b="1" dirty="0">
              <a:solidFill>
                <a:srgbClr val="FFFF00"/>
              </a:solidFill>
              <a:latin typeface="+mn-ea"/>
            </a:endParaRPr>
          </a:p>
          <a:p>
            <a:r>
              <a:rPr lang="en-CA" altLang="zh-CN" sz="4000" b="1" dirty="0">
                <a:solidFill>
                  <a:srgbClr val="FFFF00"/>
                </a:solidFill>
                <a:latin typeface="+mn-ea"/>
              </a:rPr>
              <a:t> 	</a:t>
            </a:r>
            <a:r>
              <a:rPr lang="zh-CN" altLang="en-US" sz="4000" b="1" dirty="0">
                <a:solidFill>
                  <a:srgbClr val="FFFF00"/>
                </a:solidFill>
                <a:latin typeface="+mn-ea"/>
              </a:rPr>
              <a:t>什</a:t>
            </a:r>
            <a:endParaRPr lang="en-CA" altLang="zh-CN" sz="4000" b="1" dirty="0">
              <a:solidFill>
                <a:srgbClr val="FFFF00"/>
              </a:solidFill>
              <a:latin typeface="+mn-ea"/>
            </a:endParaRPr>
          </a:p>
          <a:p>
            <a:r>
              <a:rPr lang="en-CA" altLang="zh-CN" sz="4000" b="1" dirty="0">
                <a:solidFill>
                  <a:srgbClr val="FFFF00"/>
                </a:solidFill>
                <a:latin typeface="+mn-ea"/>
              </a:rPr>
              <a:t> 	</a:t>
            </a:r>
            <a:r>
              <a:rPr lang="zh-CN" altLang="en-US" sz="4000" b="1" dirty="0">
                <a:solidFill>
                  <a:srgbClr val="FFFF00"/>
                </a:solidFill>
                <a:latin typeface="+mn-ea"/>
              </a:rPr>
              <a:t>么</a:t>
            </a:r>
            <a:endParaRPr lang="en-CA" altLang="zh-CN" sz="4000" b="1" dirty="0">
              <a:solidFill>
                <a:srgbClr val="FFFF00"/>
              </a:solidFill>
              <a:latin typeface="+mn-ea"/>
            </a:endParaRPr>
          </a:p>
          <a:p>
            <a:r>
              <a:rPr lang="en-CA" altLang="zh-CN" sz="4000" b="1" dirty="0">
                <a:solidFill>
                  <a:srgbClr val="FFFF00"/>
                </a:solidFill>
                <a:latin typeface="+mn-ea"/>
              </a:rPr>
              <a:t> 	</a:t>
            </a:r>
            <a:r>
              <a:rPr lang="zh-CN" altLang="en-US" sz="4000" b="1" dirty="0">
                <a:solidFill>
                  <a:srgbClr val="FFFF00"/>
                </a:solidFill>
                <a:latin typeface="+mn-ea"/>
              </a:rPr>
              <a:t>事</a:t>
            </a:r>
            <a:endParaRPr lang="en-CA" altLang="zh-CN" sz="4000" b="1" dirty="0">
              <a:solidFill>
                <a:srgbClr val="FFFF00"/>
              </a:solidFill>
              <a:latin typeface="+mn-ea"/>
            </a:endParaRPr>
          </a:p>
          <a:p>
            <a:r>
              <a:rPr lang="en-CA" altLang="zh-CN" sz="4000" b="1" dirty="0">
                <a:solidFill>
                  <a:srgbClr val="FFFF00"/>
                </a:solidFill>
                <a:latin typeface="+mn-ea"/>
              </a:rPr>
              <a:t> 	</a:t>
            </a:r>
            <a:r>
              <a:rPr lang="zh-CN" altLang="en-US" sz="4000" b="1" dirty="0">
                <a:solidFill>
                  <a:srgbClr val="FFFF00"/>
                </a:solidFill>
                <a:latin typeface="+mn-ea"/>
              </a:rPr>
              <a:t>儿</a:t>
            </a:r>
            <a:endParaRPr lang="en-CA" altLang="zh-CN" sz="4000" b="1" dirty="0">
              <a:solidFill>
                <a:srgbClr val="FFFF00"/>
              </a:solidFill>
              <a:latin typeface="+mn-ea"/>
            </a:endParaRPr>
          </a:p>
          <a:p>
            <a:r>
              <a:rPr lang="en-CA" altLang="zh-CN" sz="4000" b="1" dirty="0">
                <a:solidFill>
                  <a:srgbClr val="FFFF00"/>
                </a:solidFill>
                <a:latin typeface="+mn-ea"/>
              </a:rPr>
              <a:t> 	 </a:t>
            </a:r>
            <a:r>
              <a:rPr lang="zh-CN" altLang="en-US" sz="4000" b="1" dirty="0">
                <a:solidFill>
                  <a:srgbClr val="FFFF00"/>
                </a:solidFill>
                <a:latin typeface="+mn-ea"/>
              </a:rPr>
              <a:t>？</a:t>
            </a:r>
            <a:endParaRPr lang="en-CA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启示录》讲座20.羔羊的婚筵和千禧年| 音频下- 爱的圣言| 微信公众号文章阅读- WeMP">
            <a:extLst>
              <a:ext uri="{FF2B5EF4-FFF2-40B4-BE49-F238E27FC236}">
                <a16:creationId xmlns:a16="http://schemas.microsoft.com/office/drawing/2014/main" id="{09BCEAAB-63F7-4A16-BD36-CC1D66586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4800" y="3211458"/>
            <a:ext cx="3787199" cy="359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25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 b="5710"/>
          <a:stretch/>
        </p:blipFill>
        <p:spPr>
          <a:xfrm>
            <a:off x="0" y="1002891"/>
            <a:ext cx="12192000" cy="585511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18090" y="-257408"/>
            <a:ext cx="7797800" cy="1313855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  <a:buSzPct val="81000"/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给七教会的七封信：</a:t>
            </a:r>
            <a:r>
              <a:rPr lang="en-CA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en-CA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37650" y="4963624"/>
            <a:ext cx="4876803" cy="1559074"/>
            <a:chOff x="0" y="5199600"/>
            <a:chExt cx="4876803" cy="1559074"/>
          </a:xfrm>
        </p:grpSpPr>
        <p:sp>
          <p:nvSpPr>
            <p:cNvPr id="6" name="Rectangle 5"/>
            <p:cNvSpPr/>
            <p:nvPr/>
          </p:nvSpPr>
          <p:spPr>
            <a:xfrm>
              <a:off x="0" y="5199600"/>
              <a:ext cx="2989008" cy="155907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丢了起初的爱心</a:t>
              </a:r>
              <a:endParaRPr lang="en-CA" altLang="zh-CN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000" b="1" dirty="0"/>
                <a:t>回想悔改行动</a:t>
              </a:r>
              <a:r>
                <a:rPr lang="en-CA" altLang="zh-CN" sz="2000" b="1" dirty="0"/>
                <a:t>/</a:t>
              </a:r>
              <a:r>
                <a:rPr lang="zh-CN" altLang="en-US" sz="2000" b="1" dirty="0"/>
                <a:t>挪灯台</a:t>
              </a:r>
              <a:endParaRPr lang="en-CA" altLang="zh-CN" sz="2000" b="1" dirty="0"/>
            </a:p>
            <a:p>
              <a:pPr algn="ctr"/>
              <a:r>
                <a:rPr lang="zh-CN" altLang="en-US" sz="2000" b="1" dirty="0"/>
                <a:t>吃生命树果子</a:t>
              </a:r>
              <a:endParaRPr lang="en-CA" altLang="zh-CN" sz="2000" b="1" dirty="0"/>
            </a:p>
            <a:p>
              <a:pPr algn="ctr"/>
              <a:r>
                <a:rPr lang="zh-CN" altLang="en-US" sz="2000" b="1" dirty="0">
                  <a:solidFill>
                    <a:srgbClr val="0000FF"/>
                  </a:solidFill>
                </a:rPr>
                <a:t>主与教会同在</a:t>
              </a:r>
              <a:endParaRPr lang="en-CA" altLang="zh-CN" sz="2000" b="1" dirty="0">
                <a:solidFill>
                  <a:srgbClr val="0000FF"/>
                </a:solidFill>
              </a:endParaRPr>
            </a:p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</a:rPr>
                <a:t>待嫁前得胜</a:t>
              </a:r>
              <a:endParaRPr lang="en-CA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" name="Straight Arrow Connector 2"/>
            <p:cNvCxnSpPr>
              <a:cxnSpLocks/>
            </p:cNvCxnSpPr>
            <p:nvPr/>
          </p:nvCxnSpPr>
          <p:spPr>
            <a:xfrm flipH="1">
              <a:off x="3040979" y="5840363"/>
              <a:ext cx="1835824" cy="143270"/>
            </a:xfrm>
            <a:prstGeom prst="straightConnector1">
              <a:avLst/>
            </a:prstGeom>
            <a:ln w="76200">
              <a:solidFill>
                <a:srgbClr val="FF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37650" y="1072326"/>
            <a:ext cx="3814921" cy="1847856"/>
            <a:chOff x="0" y="1308301"/>
            <a:chExt cx="3855070" cy="1847856"/>
          </a:xfrm>
        </p:grpSpPr>
        <p:sp>
          <p:nvSpPr>
            <p:cNvPr id="9" name="Rectangle 8"/>
            <p:cNvSpPr/>
            <p:nvPr/>
          </p:nvSpPr>
          <p:spPr>
            <a:xfrm>
              <a:off x="0" y="1308301"/>
              <a:ext cx="2743200" cy="161318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撒旦软硬攻</a:t>
              </a:r>
              <a:endParaRPr lang="en-CA" altLang="zh-CN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000" b="1" dirty="0"/>
                <a:t>悔改</a:t>
              </a:r>
              <a:r>
                <a:rPr lang="en-CA" altLang="zh-CN" sz="2000" b="1" dirty="0"/>
                <a:t>/</a:t>
              </a:r>
              <a:r>
                <a:rPr lang="zh-CN" altLang="en-US" sz="2000" b="1" dirty="0"/>
                <a:t>剑攻击</a:t>
              </a:r>
              <a:endParaRPr lang="en-CA" altLang="zh-CN" sz="2000" b="1" dirty="0"/>
            </a:p>
            <a:p>
              <a:pPr algn="ctr"/>
              <a:r>
                <a:rPr lang="zh-CN" altLang="en-US" sz="2000" b="1" dirty="0"/>
                <a:t>吗哪新名</a:t>
              </a:r>
              <a:endParaRPr lang="en-CA" altLang="zh-CN" sz="2000" b="1" dirty="0"/>
            </a:p>
            <a:p>
              <a:pPr algn="ctr"/>
              <a:r>
                <a:rPr lang="zh-CN" altLang="en-US" sz="2000" b="1" dirty="0">
                  <a:solidFill>
                    <a:srgbClr val="0000FF"/>
                  </a:solidFill>
                </a:rPr>
                <a:t>主有两刃利剑</a:t>
              </a:r>
              <a:endParaRPr lang="en-CA" altLang="zh-CN" sz="2000" b="1" dirty="0">
                <a:solidFill>
                  <a:srgbClr val="0000FF"/>
                </a:solidFill>
              </a:endParaRPr>
            </a:p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</a:rPr>
                <a:t>保卫战</a:t>
              </a:r>
              <a:endParaRPr lang="en-CA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 flipH="1" flipV="1">
              <a:off x="2735641" y="2267975"/>
              <a:ext cx="1119429" cy="888182"/>
            </a:xfrm>
            <a:prstGeom prst="straightConnector1">
              <a:avLst/>
            </a:prstGeom>
            <a:ln w="76200">
              <a:solidFill>
                <a:srgbClr val="FF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543015" y="1017482"/>
            <a:ext cx="2937685" cy="2298600"/>
            <a:chOff x="4019014" y="1017482"/>
            <a:chExt cx="2937685" cy="2298600"/>
          </a:xfrm>
        </p:grpSpPr>
        <p:sp>
          <p:nvSpPr>
            <p:cNvPr id="15" name="Rectangle 14"/>
            <p:cNvSpPr/>
            <p:nvPr/>
          </p:nvSpPr>
          <p:spPr>
            <a:xfrm>
              <a:off x="4019014" y="1017482"/>
              <a:ext cx="2937685" cy="155492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顾行为失圣洁</a:t>
              </a:r>
              <a:endParaRPr lang="en-CA" altLang="zh-CN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000" b="1" dirty="0"/>
                <a:t>悔改</a:t>
              </a:r>
              <a:r>
                <a:rPr lang="en-CA" altLang="zh-CN" sz="2000" b="1" dirty="0"/>
                <a:t>/</a:t>
              </a:r>
              <a:r>
                <a:rPr lang="zh-CN" altLang="en-US" sz="2000" b="1" dirty="0"/>
                <a:t>大患难灭子报应</a:t>
              </a:r>
              <a:endParaRPr lang="en-CA" altLang="zh-CN" sz="2000" b="1" dirty="0"/>
            </a:p>
            <a:p>
              <a:pPr algn="ctr"/>
              <a:r>
                <a:rPr lang="zh-CN" altLang="en-US" sz="2000" b="1" dirty="0"/>
                <a:t>辖管列国</a:t>
              </a:r>
              <a:endParaRPr lang="en-CA" altLang="zh-CN" sz="2000" b="1" dirty="0"/>
            </a:p>
            <a:p>
              <a:pPr algn="ctr"/>
              <a:r>
                <a:rPr lang="zh-CN" altLang="en-US" sz="2000" b="1" dirty="0">
                  <a:solidFill>
                    <a:srgbClr val="0000FF"/>
                  </a:solidFill>
                </a:rPr>
                <a:t>眼目如火焰脚像光明铜</a:t>
              </a:r>
              <a:endParaRPr lang="en-CA" altLang="zh-CN" sz="2000" b="1" dirty="0">
                <a:solidFill>
                  <a:srgbClr val="0000FF"/>
                </a:solidFill>
              </a:endParaRPr>
            </a:p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</a:rPr>
                <a:t>顾此不失彼</a:t>
              </a:r>
              <a:endParaRPr lang="en-CA" sz="2400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5428602" y="2547528"/>
              <a:ext cx="240678" cy="768554"/>
            </a:xfrm>
            <a:prstGeom prst="straightConnector1">
              <a:avLst/>
            </a:prstGeom>
            <a:ln w="76200">
              <a:solidFill>
                <a:srgbClr val="FF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580671" y="1044535"/>
            <a:ext cx="4427655" cy="2967026"/>
            <a:chOff x="4758808" y="1044534"/>
            <a:chExt cx="4427655" cy="2967026"/>
          </a:xfrm>
        </p:grpSpPr>
        <p:sp>
          <p:nvSpPr>
            <p:cNvPr id="19" name="Rectangle 18"/>
            <p:cNvSpPr/>
            <p:nvPr/>
          </p:nvSpPr>
          <p:spPr>
            <a:xfrm>
              <a:off x="6501997" y="1044534"/>
              <a:ext cx="2684466" cy="171110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不顾衰微的</a:t>
              </a:r>
              <a:r>
                <a:rPr lang="en-CA" altLang="zh-CN" sz="2000" b="1" dirty="0">
                  <a:solidFill>
                    <a:schemeClr val="bg1"/>
                  </a:solidFill>
                </a:rPr>
                <a:t>/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不死不活</a:t>
              </a:r>
              <a:endParaRPr lang="en-CA" altLang="zh-CN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000" b="1" dirty="0">
                  <a:solidFill>
                    <a:schemeClr val="tx1"/>
                  </a:solidFill>
                </a:rPr>
                <a:t>回想遵守悔改</a:t>
              </a:r>
              <a:r>
                <a:rPr lang="en-CA" altLang="zh-CN" sz="2000" b="1" dirty="0">
                  <a:solidFill>
                    <a:schemeClr val="tx1"/>
                  </a:solidFill>
                </a:rPr>
                <a:t>/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临到</a:t>
              </a:r>
              <a:endParaRPr lang="en-CA" altLang="zh-CN" sz="2000" b="1" dirty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2000" b="1" dirty="0">
                  <a:solidFill>
                    <a:schemeClr val="tx1"/>
                  </a:solidFill>
                </a:rPr>
                <a:t>不刮名认名</a:t>
              </a:r>
              <a:endParaRPr lang="en-CA" altLang="zh-CN" sz="2000" b="1" dirty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2000" b="1" dirty="0">
                  <a:solidFill>
                    <a:srgbClr val="0000FF"/>
                  </a:solidFill>
                </a:rPr>
                <a:t>有神七灵七星</a:t>
              </a:r>
              <a:endParaRPr lang="en-CA" altLang="zh-CN" sz="2000" b="1" dirty="0">
                <a:solidFill>
                  <a:srgbClr val="0000FF"/>
                </a:solidFill>
              </a:endParaRPr>
            </a:p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</a:rPr>
                <a:t>千古留名</a:t>
              </a:r>
              <a:endParaRPr lang="en-CA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V="1">
              <a:off x="4758808" y="2802193"/>
              <a:ext cx="1976284" cy="1209367"/>
            </a:xfrm>
            <a:prstGeom prst="straightConnector1">
              <a:avLst/>
            </a:prstGeom>
            <a:ln w="76200">
              <a:solidFill>
                <a:srgbClr val="FF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9026013" y="4919474"/>
            <a:ext cx="2982313" cy="1576165"/>
            <a:chOff x="6263144" y="4919473"/>
            <a:chExt cx="2982313" cy="1576165"/>
          </a:xfrm>
        </p:grpSpPr>
        <p:sp>
          <p:nvSpPr>
            <p:cNvPr id="13" name="Rectangle 12"/>
            <p:cNvSpPr/>
            <p:nvPr/>
          </p:nvSpPr>
          <p:spPr>
            <a:xfrm>
              <a:off x="6898274" y="4919473"/>
              <a:ext cx="2347183" cy="157616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活得是乞丐</a:t>
              </a:r>
              <a:r>
                <a:rPr lang="en-CA" altLang="zh-CN" sz="2000" b="1" dirty="0">
                  <a:solidFill>
                    <a:schemeClr val="bg1"/>
                  </a:solidFill>
                </a:rPr>
                <a:t>/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无用</a:t>
              </a:r>
              <a:endParaRPr lang="en-CA" altLang="zh-CN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000" b="1" dirty="0"/>
                <a:t>疼爱管教</a:t>
              </a:r>
              <a:r>
                <a:rPr lang="en-CA" altLang="zh-CN" sz="2000" b="1" dirty="0"/>
                <a:t>/</a:t>
              </a:r>
              <a:r>
                <a:rPr lang="zh-CN" altLang="en-US" sz="2000" b="1" dirty="0"/>
                <a:t>跟主关系发热心悔改王子</a:t>
              </a:r>
              <a:endParaRPr lang="en-CA" altLang="zh-CN" sz="2000" b="1" dirty="0"/>
            </a:p>
            <a:p>
              <a:pPr algn="ctr"/>
              <a:r>
                <a:rPr lang="zh-CN" altLang="en-US" sz="2000" b="1" dirty="0">
                  <a:solidFill>
                    <a:srgbClr val="0000FF"/>
                  </a:solidFill>
                </a:rPr>
                <a:t>阿们诚实见证的</a:t>
              </a:r>
              <a:endParaRPr lang="en-CA" altLang="zh-CN" sz="2000" b="1" dirty="0">
                <a:solidFill>
                  <a:srgbClr val="0000FF"/>
                </a:solidFill>
              </a:endParaRPr>
            </a:p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</a:rPr>
                <a:t>乞丐？王子？</a:t>
              </a:r>
              <a:endParaRPr lang="en-CA" sz="2000" b="1" dirty="0"/>
            </a:p>
          </p:txBody>
        </p: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>
              <a:off x="6263144" y="5540527"/>
              <a:ext cx="553416" cy="0"/>
            </a:xfrm>
            <a:prstGeom prst="straightConnector1">
              <a:avLst/>
            </a:prstGeom>
            <a:ln w="76200">
              <a:solidFill>
                <a:srgbClr val="FF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37650" y="3020571"/>
            <a:ext cx="3931501" cy="1588557"/>
            <a:chOff x="0" y="3256546"/>
            <a:chExt cx="3931501" cy="1588557"/>
          </a:xfrm>
        </p:grpSpPr>
        <p:sp>
          <p:nvSpPr>
            <p:cNvPr id="8" name="Rectangle 7"/>
            <p:cNvSpPr/>
            <p:nvPr/>
          </p:nvSpPr>
          <p:spPr>
            <a:xfrm>
              <a:off x="0" y="3256546"/>
              <a:ext cx="2743200" cy="158855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患难贫穷毁谤监牢</a:t>
              </a:r>
              <a:endParaRPr lang="en-CA" altLang="zh-CN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000" b="1" dirty="0"/>
                <a:t>至死忠心不久</a:t>
              </a:r>
              <a:endParaRPr lang="en-CA" altLang="zh-CN" sz="2000" b="1" dirty="0"/>
            </a:p>
            <a:p>
              <a:pPr algn="ctr"/>
              <a:r>
                <a:rPr lang="zh-CN" altLang="en-US" sz="2000" b="1" dirty="0"/>
                <a:t>生命冠冕免二次死</a:t>
              </a:r>
              <a:endParaRPr lang="en-CA" altLang="zh-CN" sz="2000" b="1" dirty="0"/>
            </a:p>
            <a:p>
              <a:pPr algn="ctr"/>
              <a:r>
                <a:rPr lang="zh-CN" altLang="en-US" sz="2000" b="1" dirty="0">
                  <a:solidFill>
                    <a:srgbClr val="0000FF"/>
                  </a:solidFill>
                </a:rPr>
                <a:t>主已复活</a:t>
              </a:r>
              <a:endParaRPr lang="en-CA" altLang="zh-CN" sz="2000" b="1" dirty="0">
                <a:solidFill>
                  <a:srgbClr val="0000FF"/>
                </a:solidFill>
              </a:endParaRPr>
            </a:p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</a:rPr>
                <a:t>永不放弃</a:t>
              </a:r>
              <a:endParaRPr lang="en-CA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>
              <a:cxnSpLocks/>
            </p:cNvCxnSpPr>
            <p:nvPr/>
          </p:nvCxnSpPr>
          <p:spPr>
            <a:xfrm flipH="1" flipV="1">
              <a:off x="2779721" y="4329004"/>
              <a:ext cx="1151780" cy="364729"/>
            </a:xfrm>
            <a:prstGeom prst="straightConnector1">
              <a:avLst/>
            </a:prstGeom>
            <a:ln w="76200">
              <a:solidFill>
                <a:srgbClr val="FF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9173495" y="3042156"/>
            <a:ext cx="2834831" cy="1576165"/>
            <a:chOff x="7590502" y="3042155"/>
            <a:chExt cx="2834831" cy="1576165"/>
          </a:xfrm>
        </p:grpSpPr>
        <p:sp>
          <p:nvSpPr>
            <p:cNvPr id="42" name="Rectangle 41"/>
            <p:cNvSpPr/>
            <p:nvPr/>
          </p:nvSpPr>
          <p:spPr>
            <a:xfrm>
              <a:off x="8336338" y="3042155"/>
              <a:ext cx="2088995" cy="157616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撒旦谎言</a:t>
              </a:r>
              <a:endParaRPr lang="en-CA" altLang="zh-CN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000" b="1" dirty="0"/>
                <a:t>用一点力守主道得人</a:t>
              </a:r>
              <a:r>
                <a:rPr lang="en-CA" altLang="zh-CN" sz="2000" b="1" dirty="0"/>
                <a:t>/</a:t>
              </a:r>
              <a:r>
                <a:rPr lang="zh-CN" altLang="en-US" sz="2000" b="1" dirty="0"/>
                <a:t>免试炼</a:t>
              </a:r>
              <a:endParaRPr lang="en-CA" altLang="zh-CN" sz="2000" b="1" dirty="0"/>
            </a:p>
            <a:p>
              <a:pPr algn="ctr"/>
              <a:r>
                <a:rPr lang="zh-CN" altLang="en-US" sz="2000" b="1" dirty="0">
                  <a:solidFill>
                    <a:srgbClr val="0000FF"/>
                  </a:solidFill>
                </a:rPr>
                <a:t>圣洁真实钥匙</a:t>
              </a:r>
              <a:endParaRPr lang="en-CA" altLang="zh-CN" sz="2000" b="1" dirty="0">
                <a:solidFill>
                  <a:srgbClr val="0000FF"/>
                </a:solidFill>
              </a:endParaRPr>
            </a:p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</a:rPr>
                <a:t>尽小力见大能</a:t>
              </a:r>
              <a:endParaRPr lang="en-CA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V="1">
              <a:off x="7590502" y="3955756"/>
              <a:ext cx="698091" cy="380269"/>
            </a:xfrm>
            <a:prstGeom prst="straightConnector1">
              <a:avLst/>
            </a:prstGeom>
            <a:ln w="76200">
              <a:solidFill>
                <a:srgbClr val="FF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643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70581" y="-74742"/>
            <a:ext cx="5140411" cy="815682"/>
          </a:xfrm>
        </p:spPr>
        <p:txBody>
          <a:bodyPr>
            <a:normAutofit/>
          </a:bodyPr>
          <a:lstStyle/>
          <a:p>
            <a:pPr indent="-18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3200" dirty="0"/>
              <a:t>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前言与结语：</a:t>
            </a:r>
            <a:r>
              <a:rPr lang="en-CA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章、</a:t>
            </a:r>
            <a:r>
              <a:rPr lang="en-CA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r>
              <a:rPr lang="en-CA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-21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314"/>
          <a:stretch/>
        </p:blipFill>
        <p:spPr>
          <a:xfrm>
            <a:off x="50801" y="2545798"/>
            <a:ext cx="6957196" cy="3766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525A7C-2B27-4A7A-A5D7-84948118D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1939" y="0"/>
            <a:ext cx="2976606" cy="220109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96D2FE-A426-4C3F-B76B-5A6E2C86EA46}"/>
              </a:ext>
            </a:extLst>
          </p:cNvPr>
          <p:cNvSpPr txBox="1">
            <a:spLocks/>
          </p:cNvSpPr>
          <p:nvPr/>
        </p:nvSpPr>
        <p:spPr>
          <a:xfrm>
            <a:off x="757881" y="550440"/>
            <a:ext cx="5544065" cy="666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62950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给七教会的七封信：</a:t>
            </a:r>
            <a:r>
              <a:rPr lang="en-CA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653E7B-AD3A-4850-ACD5-D2BDC744A9FF}"/>
              </a:ext>
            </a:extLst>
          </p:cNvPr>
          <p:cNvSpPr txBox="1">
            <a:spLocks/>
          </p:cNvSpPr>
          <p:nvPr/>
        </p:nvSpPr>
        <p:spPr>
          <a:xfrm>
            <a:off x="757881" y="1316446"/>
            <a:ext cx="4555664" cy="841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5750" indent="0">
              <a:spcBef>
                <a:spcPts val="0"/>
              </a:spcBef>
              <a:buNone/>
            </a:pPr>
            <a:endParaRPr lang="en-CA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00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天上的敬拜</a:t>
            </a:r>
            <a:r>
              <a:rPr lang="en-CA" altLang="zh-CN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r>
              <a:rPr lang="en-US" altLang="zh-CN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zh-CN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en-CA" altLang="zh-CN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026" name="Picture 2" descr="启示录第5章逐节注解、祷读– 圣经综合解读">
            <a:extLst>
              <a:ext uri="{FF2B5EF4-FFF2-40B4-BE49-F238E27FC236}">
                <a16:creationId xmlns:a16="http://schemas.microsoft.com/office/drawing/2014/main" id="{36D79143-AF65-4839-8DBE-13211D4A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03" y="3010362"/>
            <a:ext cx="5057783" cy="242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314"/>
          <a:stretch/>
        </p:blipFill>
        <p:spPr>
          <a:xfrm>
            <a:off x="376881" y="127000"/>
            <a:ext cx="11438238" cy="6730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525A7C-2B27-4A7A-A5D7-84948118D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1939" y="0"/>
            <a:ext cx="2976606" cy="220109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653E7B-AD3A-4850-ACD5-D2BDC744A9FF}"/>
              </a:ext>
            </a:extLst>
          </p:cNvPr>
          <p:cNvSpPr txBox="1">
            <a:spLocks/>
          </p:cNvSpPr>
          <p:nvPr/>
        </p:nvSpPr>
        <p:spPr>
          <a:xfrm>
            <a:off x="567381" y="259220"/>
            <a:ext cx="4555664" cy="841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5750" indent="0">
              <a:spcBef>
                <a:spcPts val="0"/>
              </a:spcBef>
              <a:buNone/>
            </a:pPr>
            <a:endParaRPr lang="en-CA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00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天上的敬拜</a:t>
            </a:r>
            <a:r>
              <a:rPr lang="en-CA" altLang="zh-CN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r>
              <a:rPr lang="en-US" altLang="zh-CN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zh-CN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en-CA" altLang="zh-CN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1BEEAF-96AE-4EBC-850B-50DDC688A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91"/>
          <a:stretch/>
        </p:blipFill>
        <p:spPr>
          <a:xfrm>
            <a:off x="8330007" y="0"/>
            <a:ext cx="3733588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32B0EE-6AEF-43A7-960C-1DA9A1AFBCC4}"/>
              </a:ext>
            </a:extLst>
          </p:cNvPr>
          <p:cNvSpPr txBox="1">
            <a:spLocks/>
          </p:cNvSpPr>
          <p:nvPr/>
        </p:nvSpPr>
        <p:spPr>
          <a:xfrm>
            <a:off x="128405" y="232695"/>
            <a:ext cx="4555664" cy="841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5750" indent="0">
              <a:spcBef>
                <a:spcPts val="0"/>
              </a:spcBef>
              <a:buNone/>
            </a:pPr>
            <a:endParaRPr lang="en-CA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00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天上的敬拜</a:t>
            </a:r>
            <a:r>
              <a:rPr lang="en-CA" altLang="zh-CN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r>
              <a:rPr lang="en-US" altLang="zh-CN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zh-CN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en-CA" altLang="zh-CN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7EF0B-CE05-4AD4-A012-9BC6C4A79A8D}"/>
              </a:ext>
            </a:extLst>
          </p:cNvPr>
          <p:cNvSpPr/>
          <p:nvPr/>
        </p:nvSpPr>
        <p:spPr>
          <a:xfrm>
            <a:off x="1698171" y="976760"/>
            <a:ext cx="1023034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r>
              <a:rPr lang="en-CA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上帝的宝座</a:t>
            </a:r>
            <a:endParaRPr lang="en-CA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v.1   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上到宝座前</a:t>
            </a:r>
            <a:endParaRPr lang="en-CA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v.2-3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坐宝座的那一位</a:t>
            </a:r>
            <a:endParaRPr lang="en-CA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v.4-8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围绕宝座的</a:t>
            </a:r>
            <a:endParaRPr lang="en-CA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v.9-11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敬拜赞美宝座上的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r>
              <a:rPr lang="en-CA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羔羊的异象</a:t>
            </a:r>
            <a:endParaRPr lang="en-CA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CA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v.1-5 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唯有羔羊配展开七印书卷</a:t>
            </a:r>
            <a:endParaRPr lang="en-CA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v.6-10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因羔羊曾被杀才配展开</a:t>
            </a:r>
            <a:endParaRPr lang="en-CA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v.11-14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颂赞神和羔羊</a:t>
            </a:r>
            <a:endParaRPr lang="en-CA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启示录第5章逐节注解、祷读– 圣经综合解读">
            <a:extLst>
              <a:ext uri="{FF2B5EF4-FFF2-40B4-BE49-F238E27FC236}">
                <a16:creationId xmlns:a16="http://schemas.microsoft.com/office/drawing/2014/main" id="{EC6CE03D-0DE2-4A59-999B-F5DD7BACC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08" y="2019300"/>
            <a:ext cx="3563887" cy="17089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5791"/>
          <a:stretch/>
        </p:blipFill>
        <p:spPr>
          <a:xfrm>
            <a:off x="8330007" y="0"/>
            <a:ext cx="3733588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35144" y="1211874"/>
            <a:ext cx="11971155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何时？</a:t>
            </a:r>
            <a:r>
              <a:rPr lang="en-CA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4:1c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以后必成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七封书信之后，异象之一</a:t>
            </a:r>
            <a:endParaRPr lang="en-CA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谁敬拜？</a:t>
            </a:r>
            <a:r>
              <a:rPr lang="en-CA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  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二十四位长老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太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19:28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创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49:28 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申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民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</a:p>
          <a:p>
            <a:pPr>
              <a:spcBef>
                <a:spcPts val="600"/>
              </a:spcBef>
            </a:pP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5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神的七灵？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:6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  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四活物？结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章；</a:t>
            </a:r>
            <a:endParaRPr lang="en-CA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5:8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众圣徒；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众天使</a:t>
            </a:r>
            <a:endParaRPr lang="en-CA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谁配得敬拜</a:t>
            </a:r>
            <a:r>
              <a:rPr lang="en-CA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8c-10 </a:t>
            </a:r>
            <a:r>
              <a:rPr lang="zh-C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圣者、今在、昔在、永在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1:4</a:t>
            </a:r>
            <a:r>
              <a:rPr lang="zh-C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CA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七角七眼</a:t>
            </a:r>
            <a:r>
              <a:rPr lang="en-CA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七灵</a:t>
            </a:r>
            <a:endParaRPr lang="en-CA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活到永永远远的，配得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5:2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得胜</a:t>
            </a:r>
            <a:endParaRPr lang="en-CA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E5361F-1F33-4929-9BA8-CFE202969E06}"/>
              </a:ext>
            </a:extLst>
          </p:cNvPr>
          <p:cNvSpPr txBox="1">
            <a:spLocks/>
          </p:cNvSpPr>
          <p:nvPr/>
        </p:nvSpPr>
        <p:spPr>
          <a:xfrm>
            <a:off x="128405" y="232695"/>
            <a:ext cx="4555664" cy="841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5750" indent="0">
              <a:spcBef>
                <a:spcPts val="0"/>
              </a:spcBef>
              <a:buNone/>
            </a:pPr>
            <a:endParaRPr lang="en-CA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00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天上的敬拜</a:t>
            </a:r>
            <a:r>
              <a:rPr lang="en-CA" altLang="zh-CN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r>
              <a:rPr lang="en-US" altLang="zh-CN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zh-CN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en-CA" altLang="zh-CN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41202B-8506-43CC-A582-A99493E619F3}"/>
              </a:ext>
            </a:extLst>
          </p:cNvPr>
          <p:cNvSpPr/>
          <p:nvPr/>
        </p:nvSpPr>
        <p:spPr>
          <a:xfrm>
            <a:off x="368301" y="4724401"/>
            <a:ext cx="11568294" cy="2292935"/>
          </a:xfrm>
          <a:prstGeom prst="rect">
            <a:avLst/>
          </a:prstGeom>
          <a:ln w="88900"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神的目的？</a:t>
            </a:r>
            <a:r>
              <a:rPr lang="en-CA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5:9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只有羔羊有资格终结世界历史</a:t>
            </a:r>
            <a:endParaRPr lang="en-CA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10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国民、祭司、归于 神、执掌王权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----1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:6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21:6</a:t>
            </a:r>
          </a:p>
          <a:p>
            <a:pPr>
              <a:spcBef>
                <a:spcPts val="600"/>
              </a:spcBef>
            </a:pPr>
            <a:r>
              <a:rPr lang="zh-CN" altLang="en-US" sz="3200" dirty="0">
                <a:highlight>
                  <a:srgbClr val="FF00FF"/>
                </a:highlight>
              </a:rPr>
              <a:t>？玻璃海   ？宝座   ？宝石  碧玉     虹围着宝座？ 白衣？书卷？</a:t>
            </a:r>
            <a:endParaRPr lang="en-CA" altLang="zh-CN" sz="3200" dirty="0">
              <a:highlight>
                <a:srgbClr val="FF00FF"/>
              </a:highlight>
            </a:endParaRPr>
          </a:p>
          <a:p>
            <a:pPr>
              <a:spcBef>
                <a:spcPts val="600"/>
              </a:spcBef>
            </a:pPr>
            <a:endParaRPr lang="en-CA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CAC86-58F1-48B5-B5B9-20D0A935EF39}"/>
              </a:ext>
            </a:extLst>
          </p:cNvPr>
          <p:cNvSpPr txBox="1"/>
          <p:nvPr/>
        </p:nvSpPr>
        <p:spPr>
          <a:xfrm>
            <a:off x="6096000" y="2938786"/>
            <a:ext cx="43688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我们也能像四活物吗？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10085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FFFCC"/>
            </a:gs>
            <a:gs pos="100000">
              <a:schemeClr val="accent1">
                <a:lumMod val="50000"/>
                <a:lumOff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2DE97-FEF7-40E6-BC34-4C9AF1923F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91"/>
          <a:stretch/>
        </p:blipFill>
        <p:spPr>
          <a:xfrm>
            <a:off x="8567169" y="2971801"/>
            <a:ext cx="3627943" cy="2487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227AB6-1CF1-485A-B725-111B234294FC}"/>
              </a:ext>
            </a:extLst>
          </p:cNvPr>
          <p:cNvSpPr txBox="1">
            <a:spLocks/>
          </p:cNvSpPr>
          <p:nvPr/>
        </p:nvSpPr>
        <p:spPr>
          <a:xfrm>
            <a:off x="3002236" y="183708"/>
            <a:ext cx="4555664" cy="841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5750" indent="0">
              <a:spcBef>
                <a:spcPts val="0"/>
              </a:spcBef>
              <a:buNone/>
            </a:pPr>
            <a:endParaRPr lang="en-CA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0000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天上的敬拜</a:t>
            </a:r>
            <a:r>
              <a:rPr lang="en-CA" altLang="zh-CN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r>
              <a:rPr lang="en-US" altLang="zh-CN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zh-CN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en-CA" altLang="zh-CN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6B38-2A95-45F0-9D90-AE9C47A7B3E7}"/>
              </a:ext>
            </a:extLst>
          </p:cNvPr>
          <p:cNvSpPr txBox="1"/>
          <p:nvPr/>
        </p:nvSpPr>
        <p:spPr>
          <a:xfrm>
            <a:off x="308386" y="943390"/>
            <a:ext cx="1223195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altLang="zh-CN" sz="3600" b="1" dirty="0">
                <a:solidFill>
                  <a:srgbClr val="FF00FF"/>
                </a:solidFill>
              </a:rPr>
              <a:t>4:2/ 5:1 </a:t>
            </a:r>
            <a:r>
              <a:rPr lang="zh-CN" altLang="en-US" sz="3600" b="1" dirty="0">
                <a:solidFill>
                  <a:srgbClr val="FF00FF"/>
                </a:solidFill>
              </a:rPr>
              <a:t>宝座 </a:t>
            </a:r>
            <a:r>
              <a:rPr lang="en-CA" altLang="zh-CN" sz="3600" b="1" dirty="0">
                <a:solidFill>
                  <a:srgbClr val="FF00FF"/>
                </a:solidFill>
              </a:rPr>
              <a:t>5:5 </a:t>
            </a:r>
            <a:r>
              <a:rPr lang="zh-CN" altLang="en-US" sz="3600" b="1" dirty="0">
                <a:solidFill>
                  <a:srgbClr val="FF00FF"/>
                </a:solidFill>
              </a:rPr>
              <a:t>犹大支派的狮子 大卫的根</a:t>
            </a:r>
            <a:endParaRPr lang="en-CA" altLang="zh-CN" sz="3600" b="1" dirty="0">
              <a:solidFill>
                <a:srgbClr val="FF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solidFill>
                  <a:srgbClr val="FF00FF"/>
                </a:solidFill>
              </a:rPr>
              <a:t>4:3 </a:t>
            </a:r>
            <a:r>
              <a:rPr lang="zh-CN" altLang="en-US" sz="3600" b="1" dirty="0">
                <a:solidFill>
                  <a:srgbClr val="FF00FF"/>
                </a:solidFill>
              </a:rPr>
              <a:t>红宝石  碧玉  </a:t>
            </a:r>
            <a:r>
              <a:rPr lang="en-CA" altLang="zh-CN" sz="3600" b="1" dirty="0">
                <a:solidFill>
                  <a:srgbClr val="FF00FF"/>
                </a:solidFill>
              </a:rPr>
              <a:t>5:6</a:t>
            </a:r>
            <a:r>
              <a:rPr lang="zh-CN" altLang="en-US" sz="3600" b="1" dirty="0">
                <a:solidFill>
                  <a:srgbClr val="FF00FF"/>
                </a:solidFill>
              </a:rPr>
              <a:t>羔羊  </a:t>
            </a:r>
            <a:r>
              <a:rPr lang="en-CA" altLang="zh-CN" sz="3600" b="1" dirty="0">
                <a:solidFill>
                  <a:srgbClr val="FF00FF"/>
                </a:solidFill>
              </a:rPr>
              <a:t>4:3 </a:t>
            </a:r>
            <a:r>
              <a:rPr lang="zh-CN" altLang="en-US" sz="3600" b="1" dirty="0">
                <a:solidFill>
                  <a:srgbClr val="FF00FF"/>
                </a:solidFill>
              </a:rPr>
              <a:t>虹围着宝座好像绿宝石</a:t>
            </a:r>
            <a:endParaRPr lang="en-CA" altLang="zh-CN" sz="3600" b="1" dirty="0">
              <a:solidFill>
                <a:srgbClr val="FF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solidFill>
                  <a:srgbClr val="FF00FF"/>
                </a:solidFill>
              </a:rPr>
              <a:t>4:</a:t>
            </a:r>
            <a:r>
              <a:rPr lang="en-US" altLang="zh-CN" sz="3600" b="1" dirty="0">
                <a:solidFill>
                  <a:srgbClr val="FF00FF"/>
                </a:solidFill>
              </a:rPr>
              <a:t>4 </a:t>
            </a:r>
            <a:r>
              <a:rPr lang="zh-CN" altLang="en-US" sz="3600" b="1" dirty="0">
                <a:solidFill>
                  <a:srgbClr val="FF00FF"/>
                </a:solidFill>
              </a:rPr>
              <a:t>白衣 金冠冕 </a:t>
            </a:r>
            <a:r>
              <a:rPr lang="en-CA" altLang="zh-CN" sz="3600" b="1" dirty="0">
                <a:solidFill>
                  <a:srgbClr val="FF00FF"/>
                </a:solidFill>
              </a:rPr>
              <a:t>  </a:t>
            </a: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solidFill>
                  <a:srgbClr val="FF00FF"/>
                </a:solidFill>
              </a:rPr>
              <a:t>4:5 </a:t>
            </a:r>
            <a:r>
              <a:rPr lang="zh-CN" altLang="en-US" sz="3600" b="1" dirty="0">
                <a:solidFill>
                  <a:srgbClr val="FF00FF"/>
                </a:solidFill>
              </a:rPr>
              <a:t>闪电 雷轰</a:t>
            </a:r>
            <a:r>
              <a:rPr lang="en-CA" altLang="zh-CN" sz="3600" b="1" dirty="0">
                <a:solidFill>
                  <a:srgbClr val="FF00FF"/>
                </a:solidFill>
              </a:rPr>
              <a:t>  </a:t>
            </a: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solidFill>
                  <a:srgbClr val="FF00FF"/>
                </a:solidFill>
              </a:rPr>
              <a:t>4:6 </a:t>
            </a:r>
            <a:r>
              <a:rPr lang="zh-CN" altLang="en-US" sz="3600" b="1" dirty="0">
                <a:solidFill>
                  <a:srgbClr val="FF00FF"/>
                </a:solidFill>
              </a:rPr>
              <a:t>玻璃海   </a:t>
            </a:r>
            <a:endParaRPr lang="en-CA" altLang="zh-CN" sz="3600" b="1" dirty="0">
              <a:solidFill>
                <a:srgbClr val="FF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solidFill>
                  <a:srgbClr val="FF00FF"/>
                </a:solidFill>
              </a:rPr>
              <a:t>5:1 </a:t>
            </a:r>
            <a:r>
              <a:rPr lang="zh-CN" altLang="en-US" sz="3600" b="1" dirty="0">
                <a:solidFill>
                  <a:srgbClr val="FF00FF"/>
                </a:solidFill>
              </a:rPr>
              <a:t>书卷  </a:t>
            </a:r>
            <a:r>
              <a:rPr lang="en-CA" altLang="zh-CN" sz="3600" b="1" dirty="0">
                <a:solidFill>
                  <a:srgbClr val="FF00FF"/>
                </a:solidFill>
              </a:rPr>
              <a:t>5:2 </a:t>
            </a:r>
            <a:r>
              <a:rPr lang="zh-CN" altLang="en-US" sz="3600" b="1" dirty="0">
                <a:solidFill>
                  <a:srgbClr val="FF00FF"/>
                </a:solidFill>
              </a:rPr>
              <a:t>谁配展开书卷？</a:t>
            </a:r>
            <a:endParaRPr lang="en-CA" altLang="zh-CN" sz="3600" b="1" dirty="0">
              <a:solidFill>
                <a:srgbClr val="FF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solidFill>
                  <a:srgbClr val="FF00FF"/>
                </a:solidFill>
              </a:rPr>
              <a:t>5:4 </a:t>
            </a:r>
            <a:r>
              <a:rPr lang="zh-CN" altLang="en-US" sz="3600" b="1" dirty="0">
                <a:solidFill>
                  <a:srgbClr val="FF00FF"/>
                </a:solidFill>
              </a:rPr>
              <a:t>无人配！</a:t>
            </a:r>
            <a:r>
              <a:rPr lang="en-CA" altLang="zh-CN" sz="3600" b="1" dirty="0">
                <a:solidFill>
                  <a:srgbClr val="FF00FF"/>
                </a:solidFill>
              </a:rPr>
              <a:t>5:4 </a:t>
            </a:r>
            <a:r>
              <a:rPr lang="zh-CN" altLang="en-US" sz="3600" b="1" dirty="0">
                <a:solidFill>
                  <a:srgbClr val="FF00FF"/>
                </a:solidFill>
              </a:rPr>
              <a:t>老约翰为什么大哭？</a:t>
            </a:r>
            <a:endParaRPr lang="en-CA" altLang="zh-CN" sz="3600" b="1" dirty="0">
              <a:solidFill>
                <a:srgbClr val="FF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solidFill>
                  <a:srgbClr val="FF00FF"/>
                </a:solidFill>
              </a:rPr>
              <a:t>5:5 </a:t>
            </a:r>
            <a:r>
              <a:rPr lang="zh-CN" altLang="en-US" sz="3600" b="1" dirty="0">
                <a:solidFill>
                  <a:srgbClr val="FF00FF"/>
                </a:solidFill>
              </a:rPr>
              <a:t>犹大支派狮子 大卫的根 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只羔羊有资格终结世界历史</a:t>
            </a:r>
            <a:endParaRPr lang="en-CA" altLang="zh-CN" sz="36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solidFill>
                  <a:srgbClr val="FF00FF"/>
                </a:solidFill>
              </a:rPr>
              <a:t>5:8</a:t>
            </a:r>
            <a:r>
              <a:rPr lang="zh-CN" altLang="en-US" sz="3600" b="1" dirty="0">
                <a:solidFill>
                  <a:srgbClr val="FF00FF"/>
                </a:solidFill>
              </a:rPr>
              <a:t> 金香炉</a:t>
            </a:r>
            <a:r>
              <a:rPr lang="en-CA" altLang="zh-CN" sz="3600" b="1" dirty="0">
                <a:solidFill>
                  <a:srgbClr val="FF00FF"/>
                </a:solidFill>
              </a:rPr>
              <a:t>=</a:t>
            </a:r>
            <a:r>
              <a:rPr lang="zh-CN" altLang="en-US" sz="3600" b="1" dirty="0">
                <a:solidFill>
                  <a:srgbClr val="FF00FF"/>
                </a:solidFill>
              </a:rPr>
              <a:t>祈祷</a:t>
            </a:r>
            <a:endParaRPr lang="en-CA" altLang="zh-CN" sz="3600" b="1" dirty="0">
              <a:solidFill>
                <a:srgbClr val="FF00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AE18AA-DF82-4DC1-B503-C01174AB3D28}"/>
              </a:ext>
            </a:extLst>
          </p:cNvPr>
          <p:cNvSpPr/>
          <p:nvPr/>
        </p:nvSpPr>
        <p:spPr>
          <a:xfrm>
            <a:off x="5734476" y="2282335"/>
            <a:ext cx="2979467" cy="202840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天堂</a:t>
            </a:r>
            <a:endParaRPr lang="en-CA" altLang="zh-C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在哪儿？</a:t>
            </a:r>
            <a:endParaRPr lang="en-CA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0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2DE97-FEF7-40E6-BC34-4C9AF1923F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91"/>
          <a:stretch/>
        </p:blipFill>
        <p:spPr>
          <a:xfrm>
            <a:off x="8458412" y="0"/>
            <a:ext cx="3733588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C30C71-9A69-4CD9-8C4B-087C1250BADD}"/>
              </a:ext>
            </a:extLst>
          </p:cNvPr>
          <p:cNvSpPr txBox="1"/>
          <p:nvPr/>
        </p:nvSpPr>
        <p:spPr>
          <a:xfrm>
            <a:off x="353208" y="799110"/>
            <a:ext cx="5182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？什么是真正的敬拜？ </a:t>
            </a:r>
            <a:endParaRPr lang="en-CA" altLang="zh-CN" sz="36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227AB6-1CF1-485A-B725-111B234294FC}"/>
              </a:ext>
            </a:extLst>
          </p:cNvPr>
          <p:cNvSpPr txBox="1">
            <a:spLocks/>
          </p:cNvSpPr>
          <p:nvPr/>
        </p:nvSpPr>
        <p:spPr>
          <a:xfrm>
            <a:off x="4096042" y="102073"/>
            <a:ext cx="4555664" cy="841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5750" indent="0">
              <a:spcBef>
                <a:spcPts val="0"/>
              </a:spcBef>
              <a:buNone/>
            </a:pPr>
            <a:endParaRPr lang="en-CA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00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天上的敬拜</a:t>
            </a:r>
            <a:r>
              <a:rPr lang="en-CA" altLang="zh-CN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r>
              <a:rPr lang="en-US" altLang="zh-CN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zh-CN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en-CA" altLang="zh-CN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0C55B-328A-496E-A7DB-EE778B94DE06}"/>
              </a:ext>
            </a:extLst>
          </p:cNvPr>
          <p:cNvSpPr txBox="1"/>
          <p:nvPr/>
        </p:nvSpPr>
        <p:spPr>
          <a:xfrm>
            <a:off x="419089" y="1526133"/>
            <a:ext cx="10342008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altLang="zh-CN" sz="2800" b="1" dirty="0">
                <a:solidFill>
                  <a:srgbClr val="0000FF"/>
                </a:solidFill>
              </a:rPr>
              <a:t>4:2/ 5:1 </a:t>
            </a:r>
            <a:r>
              <a:rPr lang="zh-CN" altLang="en-US" sz="2800" b="1" dirty="0">
                <a:solidFill>
                  <a:srgbClr val="0000FF"/>
                </a:solidFill>
              </a:rPr>
              <a:t>宝座 </a:t>
            </a:r>
            <a:r>
              <a:rPr lang="en-CA" altLang="zh-CN" sz="2800" b="1" dirty="0">
                <a:solidFill>
                  <a:srgbClr val="0000FF"/>
                </a:solidFill>
              </a:rPr>
              <a:t>5:5 </a:t>
            </a:r>
            <a:r>
              <a:rPr lang="zh-CN" altLang="en-US" sz="2800" b="1" dirty="0">
                <a:solidFill>
                  <a:srgbClr val="0000FF"/>
                </a:solidFill>
              </a:rPr>
              <a:t>犹大支派狮子 大卫根</a:t>
            </a:r>
            <a:endParaRPr lang="en-CA" altLang="zh-CN" sz="28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2800" b="1" dirty="0">
                <a:solidFill>
                  <a:srgbClr val="0000FF"/>
                </a:solidFill>
              </a:rPr>
              <a:t>4:3 </a:t>
            </a:r>
            <a:r>
              <a:rPr lang="zh-CN" altLang="en-US" sz="2800" b="1" dirty="0">
                <a:solidFill>
                  <a:srgbClr val="0000FF"/>
                </a:solidFill>
              </a:rPr>
              <a:t>红宝石  碧玉  </a:t>
            </a:r>
            <a:r>
              <a:rPr lang="en-CA" altLang="zh-CN" sz="2800" b="1" dirty="0">
                <a:solidFill>
                  <a:srgbClr val="0000FF"/>
                </a:solidFill>
              </a:rPr>
              <a:t>5:6</a:t>
            </a:r>
            <a:r>
              <a:rPr lang="zh-CN" altLang="en-US" sz="2800" b="1" dirty="0">
                <a:solidFill>
                  <a:srgbClr val="0000FF"/>
                </a:solidFill>
              </a:rPr>
              <a:t>羔羊  </a:t>
            </a:r>
            <a:r>
              <a:rPr lang="en-CA" altLang="zh-CN" sz="2800" b="1" dirty="0">
                <a:solidFill>
                  <a:srgbClr val="0000FF"/>
                </a:solidFill>
              </a:rPr>
              <a:t>4:3 </a:t>
            </a:r>
            <a:r>
              <a:rPr lang="zh-CN" altLang="en-US" sz="2800" b="1" dirty="0">
                <a:solidFill>
                  <a:srgbClr val="0000FF"/>
                </a:solidFill>
              </a:rPr>
              <a:t>虹围着宝座好像绿宝石</a:t>
            </a:r>
            <a:endParaRPr lang="en-CA" altLang="zh-CN" sz="28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2800" b="1" dirty="0">
                <a:solidFill>
                  <a:srgbClr val="0000FF"/>
                </a:solidFill>
              </a:rPr>
              <a:t>4:</a:t>
            </a:r>
            <a:r>
              <a:rPr lang="en-US" altLang="zh-CN" sz="2800" b="1" dirty="0">
                <a:solidFill>
                  <a:srgbClr val="0000FF"/>
                </a:solidFill>
              </a:rPr>
              <a:t>4 </a:t>
            </a:r>
            <a:r>
              <a:rPr lang="zh-CN" altLang="en-US" sz="2800" b="1" dirty="0">
                <a:solidFill>
                  <a:srgbClr val="0000FF"/>
                </a:solidFill>
              </a:rPr>
              <a:t>白衣 金冠冕  </a:t>
            </a:r>
            <a:r>
              <a:rPr lang="en-CA" altLang="zh-CN" sz="2800" b="1" dirty="0">
                <a:solidFill>
                  <a:srgbClr val="FFC000"/>
                </a:solidFill>
              </a:rPr>
              <a:t>4:10</a:t>
            </a:r>
            <a:r>
              <a:rPr lang="zh-CN" altLang="en-US" sz="2800" b="1" dirty="0">
                <a:solidFill>
                  <a:srgbClr val="FFC000"/>
                </a:solidFill>
              </a:rPr>
              <a:t>放宝座前  </a:t>
            </a:r>
            <a:r>
              <a:rPr lang="en-CA" altLang="zh-CN" sz="2800" b="1" dirty="0">
                <a:solidFill>
                  <a:srgbClr val="FFC000"/>
                </a:solidFill>
              </a:rPr>
              <a:t>5:14 </a:t>
            </a:r>
            <a:r>
              <a:rPr lang="zh-CN" altLang="en-US" sz="2800" b="1" dirty="0">
                <a:solidFill>
                  <a:srgbClr val="FFC000"/>
                </a:solidFill>
              </a:rPr>
              <a:t>俯伏</a:t>
            </a:r>
            <a:r>
              <a:rPr lang="en-CA" altLang="zh-CN" sz="2800" b="1" dirty="0">
                <a:solidFill>
                  <a:srgbClr val="FFC000"/>
                </a:solidFill>
              </a:rPr>
              <a:t>  </a:t>
            </a:r>
          </a:p>
          <a:p>
            <a:pPr>
              <a:spcBef>
                <a:spcPts val="600"/>
              </a:spcBef>
            </a:pPr>
            <a:r>
              <a:rPr lang="en-CA" altLang="zh-CN" sz="2800" b="1" dirty="0">
                <a:solidFill>
                  <a:srgbClr val="0000FF"/>
                </a:solidFill>
              </a:rPr>
              <a:t>4:5 </a:t>
            </a:r>
            <a:r>
              <a:rPr lang="zh-CN" altLang="en-US" sz="2800" b="1" dirty="0">
                <a:solidFill>
                  <a:srgbClr val="0000FF"/>
                </a:solidFill>
              </a:rPr>
              <a:t>闪电 雷轰</a:t>
            </a:r>
            <a:r>
              <a:rPr lang="en-CA" altLang="zh-CN" sz="2800" b="1" dirty="0">
                <a:solidFill>
                  <a:srgbClr val="0000FF"/>
                </a:solidFill>
              </a:rPr>
              <a:t>  </a:t>
            </a:r>
          </a:p>
          <a:p>
            <a:pPr>
              <a:spcBef>
                <a:spcPts val="600"/>
              </a:spcBef>
            </a:pPr>
            <a:r>
              <a:rPr lang="en-CA" altLang="zh-CN" sz="2800" b="1" dirty="0">
                <a:solidFill>
                  <a:srgbClr val="0000FF"/>
                </a:solidFill>
              </a:rPr>
              <a:t>4:6 </a:t>
            </a:r>
            <a:r>
              <a:rPr lang="zh-CN" altLang="en-US" sz="2800" b="1" dirty="0">
                <a:solidFill>
                  <a:srgbClr val="0000FF"/>
                </a:solidFill>
              </a:rPr>
              <a:t>玻璃海   </a:t>
            </a:r>
            <a:endParaRPr lang="en-CA" altLang="zh-CN" sz="28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2800" b="1" dirty="0">
                <a:solidFill>
                  <a:srgbClr val="0000FF"/>
                </a:solidFill>
              </a:rPr>
              <a:t>5:1 </a:t>
            </a:r>
            <a:r>
              <a:rPr lang="zh-CN" altLang="en-US" sz="2800" b="1" dirty="0">
                <a:solidFill>
                  <a:srgbClr val="0000FF"/>
                </a:solidFill>
              </a:rPr>
              <a:t>书卷  </a:t>
            </a:r>
            <a:r>
              <a:rPr lang="en-CA" altLang="zh-CN" sz="2800" b="1" dirty="0">
                <a:solidFill>
                  <a:srgbClr val="0000FF"/>
                </a:solidFill>
              </a:rPr>
              <a:t>5:2 </a:t>
            </a:r>
            <a:r>
              <a:rPr lang="zh-CN" altLang="en-US" sz="2800" b="1" dirty="0">
                <a:solidFill>
                  <a:srgbClr val="0000FF"/>
                </a:solidFill>
              </a:rPr>
              <a:t>谁配展开书卷？</a:t>
            </a:r>
            <a:endParaRPr lang="en-CA" altLang="zh-CN" sz="28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2800" b="1" dirty="0">
                <a:solidFill>
                  <a:srgbClr val="0000FF"/>
                </a:solidFill>
              </a:rPr>
              <a:t>5:4 </a:t>
            </a:r>
            <a:r>
              <a:rPr lang="zh-CN" altLang="en-US" sz="2800" b="1" dirty="0">
                <a:solidFill>
                  <a:srgbClr val="0000FF"/>
                </a:solidFill>
              </a:rPr>
              <a:t>无人配！</a:t>
            </a:r>
            <a:r>
              <a:rPr lang="en-CA" altLang="zh-CN" sz="2800" b="1" dirty="0">
                <a:solidFill>
                  <a:srgbClr val="0000FF"/>
                </a:solidFill>
              </a:rPr>
              <a:t>5:4 </a:t>
            </a:r>
            <a:r>
              <a:rPr lang="zh-CN" altLang="en-US" sz="2800" b="1" dirty="0">
                <a:solidFill>
                  <a:srgbClr val="0000FF"/>
                </a:solidFill>
              </a:rPr>
              <a:t>老约翰为什么大哭？</a:t>
            </a:r>
            <a:endParaRPr lang="en-CA" altLang="zh-CN" sz="28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2800" b="1" dirty="0">
                <a:solidFill>
                  <a:srgbClr val="0000FF"/>
                </a:solidFill>
              </a:rPr>
              <a:t>5:5 </a:t>
            </a:r>
            <a:r>
              <a:rPr lang="zh-CN" altLang="en-US" sz="2800" b="1" dirty="0">
                <a:solidFill>
                  <a:srgbClr val="0000FF"/>
                </a:solidFill>
              </a:rPr>
              <a:t>犹大支派的狮子 大卫的根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只有羔羊有资格终结世界历史</a:t>
            </a:r>
            <a:endParaRPr lang="en-CA" altLang="zh-CN" sz="28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2800" b="1" dirty="0">
                <a:solidFill>
                  <a:srgbClr val="0000FF"/>
                </a:solidFill>
              </a:rPr>
              <a:t>5:8</a:t>
            </a:r>
            <a:r>
              <a:rPr lang="zh-CN" altLang="en-US" sz="2800" b="1" dirty="0">
                <a:solidFill>
                  <a:srgbClr val="0000FF"/>
                </a:solidFill>
              </a:rPr>
              <a:t> 金香炉</a:t>
            </a:r>
            <a:r>
              <a:rPr lang="en-CA" altLang="zh-CN" sz="2800" b="1" dirty="0">
                <a:solidFill>
                  <a:srgbClr val="0000FF"/>
                </a:solidFill>
              </a:rPr>
              <a:t>=</a:t>
            </a:r>
            <a:r>
              <a:rPr lang="zh-CN" altLang="en-US" sz="2800" b="1" dirty="0">
                <a:solidFill>
                  <a:srgbClr val="0000FF"/>
                </a:solidFill>
              </a:rPr>
              <a:t>祈祷</a:t>
            </a:r>
            <a:endParaRPr lang="en-CA" altLang="zh-CN" sz="28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CA" altLang="zh-CN" sz="2800" b="1" dirty="0"/>
              <a:t>4:8</a:t>
            </a:r>
            <a:r>
              <a:rPr lang="zh-CN" altLang="en-US" sz="2800" b="1" dirty="0"/>
              <a:t>、</a:t>
            </a:r>
            <a:r>
              <a:rPr lang="en-CA" altLang="zh-CN" sz="2800" b="1" dirty="0"/>
              <a:t>11</a:t>
            </a:r>
            <a:r>
              <a:rPr lang="zh-CN" altLang="en-US" sz="2800" b="1" dirty="0"/>
              <a:t>，</a:t>
            </a:r>
            <a:r>
              <a:rPr lang="en-CA" altLang="zh-CN" sz="2800" b="1" dirty="0"/>
              <a:t>5:9</a:t>
            </a:r>
            <a:r>
              <a:rPr lang="zh-CN" altLang="en-US" sz="2800" b="1" dirty="0"/>
              <a:t>、</a:t>
            </a:r>
            <a:r>
              <a:rPr lang="en-CA" altLang="zh-CN" sz="2800" b="1" dirty="0"/>
              <a:t>11</a:t>
            </a:r>
            <a:r>
              <a:rPr lang="zh-CN" altLang="en-US" sz="2800" b="1" dirty="0"/>
              <a:t>、</a:t>
            </a:r>
            <a:r>
              <a:rPr lang="en-CA" altLang="zh-CN" sz="2800" b="1" dirty="0"/>
              <a:t>13 </a:t>
            </a:r>
            <a:r>
              <a:rPr lang="zh-CN" altLang="en-US" sz="2800" b="1" dirty="0"/>
              <a:t>赞美和感谢神的什么？</a:t>
            </a:r>
            <a:endParaRPr lang="en-CA" altLang="zh-CN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212478-00B6-4489-8B33-2F683B1A7FA0}"/>
              </a:ext>
            </a:extLst>
          </p:cNvPr>
          <p:cNvSpPr txBox="1"/>
          <p:nvPr/>
        </p:nvSpPr>
        <p:spPr>
          <a:xfrm>
            <a:off x="6759452" y="1470760"/>
            <a:ext cx="5267232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敬拜谁？顺服谁？仰望谁？</a:t>
            </a:r>
            <a:endParaRPr lang="en-CA" altLang="zh-CN" sz="3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542221-ED4F-4B9A-8954-0BB7ECD9DB1C}"/>
              </a:ext>
            </a:extLst>
          </p:cNvPr>
          <p:cNvSpPr txBox="1"/>
          <p:nvPr/>
        </p:nvSpPr>
        <p:spPr>
          <a:xfrm>
            <a:off x="8953495" y="2030778"/>
            <a:ext cx="3073189" cy="46474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依靠 底气</a:t>
            </a:r>
            <a:endParaRPr lang="en-CA" altLang="zh-CN" sz="3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CN" altLang="en-US" sz="3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圣洁   谦卑</a:t>
            </a:r>
            <a:endParaRPr lang="en-CA" altLang="zh-CN" sz="3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CN" altLang="en-US" sz="3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敬畏 </a:t>
            </a:r>
            <a:endParaRPr lang="en-CA" altLang="zh-CN" sz="3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CN" altLang="en-US" sz="3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末日盼望</a:t>
            </a:r>
            <a:endParaRPr lang="en-CA" altLang="zh-CN" sz="3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CN" altLang="en-US" sz="3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主里有盼望</a:t>
            </a:r>
            <a:endParaRPr lang="en-CA" altLang="zh-CN" sz="3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CN" altLang="en-US" sz="3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死了有盼望</a:t>
            </a:r>
            <a:endParaRPr lang="en-CA" altLang="zh-CN" sz="3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CN" altLang="en-US" sz="3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祷告 坚忍 得胜</a:t>
            </a:r>
            <a:endParaRPr lang="en-CA" altLang="zh-CN" sz="3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CN" altLang="en-US" sz="3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感谢、赞美</a:t>
            </a:r>
            <a:endParaRPr lang="en-CA" altLang="zh-CN" sz="3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……</a:t>
            </a:r>
            <a:endParaRPr lang="en-CA" altLang="zh-CN" sz="14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5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7256D7-C3A9-4AAF-BEA3-F2CAAABADA7B}"/>
              </a:ext>
            </a:extLst>
          </p:cNvPr>
          <p:cNvSpPr txBox="1"/>
          <p:nvPr/>
        </p:nvSpPr>
        <p:spPr>
          <a:xfrm>
            <a:off x="647122" y="799109"/>
            <a:ext cx="11663159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</a:t>
            </a:r>
            <a:r>
              <a:rPr lang="zh-CN" alt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敬拜的意义？</a:t>
            </a:r>
            <a:endParaRPr lang="en-CA" altLang="zh-CN" sz="36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分别归神的一群子民</a:t>
            </a:r>
            <a:endParaRPr lang="en-CA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遇见神   听神话   明神心</a:t>
            </a:r>
            <a:endParaRPr lang="en-CA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谦卑   顺服   圣洁   敬畏   感谢  圣灵光照  罪  洁净  神拯救  </a:t>
            </a:r>
            <a:endParaRPr lang="en-CA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伦理道德观劝勉</a:t>
            </a:r>
            <a:endParaRPr lang="en-CA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CA" altLang="zh-CN" sz="3200" b="1" dirty="0"/>
              <a:t>	</a:t>
            </a:r>
            <a:r>
              <a:rPr lang="zh-CN" altLang="en-US" sz="3200" b="1" dirty="0"/>
              <a:t>新耶路撒冷的荣耀 </a:t>
            </a:r>
            <a:r>
              <a:rPr lang="en-CA" altLang="zh-CN" sz="3200" b="1" dirty="0"/>
              <a:t>vs. </a:t>
            </a:r>
            <a:r>
              <a:rPr lang="zh-CN" altLang="en-US" sz="3200" b="1" dirty="0"/>
              <a:t>地上财物</a:t>
            </a:r>
            <a:endParaRPr lang="en-CA" altLang="zh-CN" sz="3200" b="1" dirty="0"/>
          </a:p>
          <a:p>
            <a:pPr lvl="0" defTabSz="914400">
              <a:defRPr/>
            </a:pPr>
            <a:r>
              <a:rPr lang="en-CA" altLang="zh-CN" sz="3200" b="1" dirty="0"/>
              <a:t>	</a:t>
            </a:r>
            <a:r>
              <a:rPr lang="zh-CN" altLang="en-US" sz="3200" b="1" dirty="0"/>
              <a:t>领受天上永恒的 </a:t>
            </a:r>
            <a:r>
              <a:rPr lang="en-CA" altLang="zh-CN" sz="3200" b="1" dirty="0"/>
              <a:t>vs.  </a:t>
            </a:r>
            <a:r>
              <a:rPr lang="zh-CN" altLang="en-US" sz="3200" b="1" dirty="0"/>
              <a:t>放弃地上短暂的</a:t>
            </a:r>
            <a:endParaRPr lang="en-CA" altLang="zh-CN" sz="3200" b="1" dirty="0"/>
          </a:p>
          <a:p>
            <a:pPr lvl="0" defTabSz="914400">
              <a:defRPr/>
            </a:pPr>
            <a:r>
              <a:rPr lang="en-CA" altLang="zh-CN" sz="3200" b="1" dirty="0"/>
              <a:t>	</a:t>
            </a:r>
            <a:r>
              <a:rPr lang="zh-CN" altLang="en-US" sz="3200" b="1" dirty="0"/>
              <a:t>天上价值观 </a:t>
            </a:r>
            <a:r>
              <a:rPr lang="en-CA" altLang="zh-CN" sz="3200" b="1" dirty="0"/>
              <a:t>vs. </a:t>
            </a:r>
            <a:r>
              <a:rPr lang="zh-CN" altLang="en-US" sz="3200" b="1" dirty="0"/>
              <a:t>地上的价值观</a:t>
            </a:r>
            <a:endParaRPr lang="en-CA" altLang="zh-CN" sz="3200" b="1" dirty="0"/>
          </a:p>
          <a:p>
            <a:r>
              <a:rPr lang="en-CA" altLang="zh-CN" sz="3200" b="1" dirty="0"/>
              <a:t>		</a:t>
            </a:r>
            <a:r>
              <a:rPr lang="zh-CN" altLang="en-US" sz="3200" b="1" dirty="0"/>
              <a:t>跟其他肢体连合</a:t>
            </a:r>
            <a:endParaRPr lang="en-CA" altLang="zh-CN" sz="3200" b="1" dirty="0"/>
          </a:p>
          <a:p>
            <a:r>
              <a:rPr lang="en-CA" altLang="zh-CN" sz="3200" b="1" dirty="0"/>
              <a:t>		</a:t>
            </a:r>
            <a:r>
              <a:rPr lang="zh-CN" altLang="en-US" sz="3200" b="1" dirty="0"/>
              <a:t>显明使命：向敬拜者发出邀请和挑战</a:t>
            </a:r>
            <a:endParaRPr lang="en-CA" altLang="zh-CN" sz="3200" b="1" dirty="0"/>
          </a:p>
          <a:p>
            <a:r>
              <a:rPr lang="en-CA" altLang="zh-CN" sz="3200" b="1" dirty="0"/>
              <a:t>		</a:t>
            </a:r>
            <a:r>
              <a:rPr lang="zh-CN" altLang="en-US" sz="3200" b="1" dirty="0"/>
              <a:t>更多、更深地认识神、经历神、信任神</a:t>
            </a:r>
            <a:endParaRPr lang="en-CA" altLang="zh-CN" sz="3200" b="1" dirty="0"/>
          </a:p>
          <a:p>
            <a:pPr>
              <a:spcBef>
                <a:spcPts val="600"/>
              </a:spcBef>
            </a:pPr>
            <a:endParaRPr lang="en-CA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CA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3224A-4128-4C99-BC0F-4742D3A90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91"/>
          <a:stretch/>
        </p:blipFill>
        <p:spPr>
          <a:xfrm>
            <a:off x="8458412" y="0"/>
            <a:ext cx="3733588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65DE5E-1810-4C0D-A824-79AAA9E9D6B5}"/>
              </a:ext>
            </a:extLst>
          </p:cNvPr>
          <p:cNvSpPr txBox="1">
            <a:spLocks/>
          </p:cNvSpPr>
          <p:nvPr/>
        </p:nvSpPr>
        <p:spPr>
          <a:xfrm>
            <a:off x="4096042" y="102073"/>
            <a:ext cx="4555664" cy="841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5750" indent="0">
              <a:spcBef>
                <a:spcPts val="0"/>
              </a:spcBef>
              <a:buNone/>
            </a:pPr>
            <a:endParaRPr lang="en-CA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00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天上的敬拜</a:t>
            </a:r>
            <a:r>
              <a:rPr lang="en-CA" altLang="zh-CN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r>
              <a:rPr lang="en-US" altLang="zh-CN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zh-CN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en-CA" altLang="zh-CN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40730-C85B-4D7C-9CD3-5806663C6E48}"/>
              </a:ext>
            </a:extLst>
          </p:cNvPr>
          <p:cNvSpPr txBox="1"/>
          <p:nvPr/>
        </p:nvSpPr>
        <p:spPr>
          <a:xfrm>
            <a:off x="1422659" y="2154880"/>
            <a:ext cx="9563658" cy="18928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CA" altLang="zh-CN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抉择：跟主 </a:t>
            </a:r>
            <a:r>
              <a:rPr lang="en-CA" altLang="zh-C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zh-CN" alt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妥协世界    地上  </a:t>
            </a:r>
            <a:r>
              <a:rPr lang="en-CA" altLang="zh-C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升天</a:t>
            </a:r>
            <a:endParaRPr lang="en-CA" altLang="zh-CN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抉择：预备  </a:t>
            </a:r>
            <a:r>
              <a:rPr lang="en-CA" altLang="zh-C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zh-CN" alt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随波逐流     逃避  </a:t>
            </a:r>
            <a:r>
              <a:rPr lang="en-CA" altLang="zh-C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 </a:t>
            </a: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坚忍 </a:t>
            </a:r>
            <a:endParaRPr lang="en-CA" altLang="zh-CN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CA" altLang="zh-CN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27EB19-9198-4DF0-A082-115C27540A49}"/>
              </a:ext>
            </a:extLst>
          </p:cNvPr>
          <p:cNvSpPr/>
          <p:nvPr/>
        </p:nvSpPr>
        <p:spPr>
          <a:xfrm>
            <a:off x="1441342" y="4047706"/>
            <a:ext cx="9544975" cy="21192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15900">
            <a:solidFill>
              <a:srgbClr val="00B05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FF0000"/>
                </a:solidFill>
                <a:latin typeface="STHupo" panose="02010800040101010101" pitchFamily="2" charset="-122"/>
                <a:ea typeface="STHupo" panose="02010800040101010101" pitchFamily="2" charset="-122"/>
                <a:cs typeface="Calibri" panose="020F0502020204030204" pitchFamily="34" charset="0"/>
              </a:rPr>
              <a:t>伊甸园内              新伊甸园</a:t>
            </a:r>
            <a:endParaRPr lang="en-CA" altLang="zh-CN" sz="4800" dirty="0">
              <a:solidFill>
                <a:srgbClr val="FF0000"/>
              </a:solidFill>
              <a:latin typeface="STHupo" panose="02010800040101010101" pitchFamily="2" charset="-122"/>
              <a:ea typeface="STHupo" panose="02010800040101010101" pitchFamily="2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chemeClr val="bg1">
                    <a:lumMod val="65000"/>
                    <a:lumOff val="35000"/>
                  </a:schemeClr>
                </a:solidFill>
                <a:latin typeface="STHupo" panose="02010800040101010101" pitchFamily="2" charset="-122"/>
                <a:ea typeface="STHupo" panose="02010800040101010101" pitchFamily="2" charset="-122"/>
                <a:cs typeface="Calibri" panose="020F0502020204030204" pitchFamily="34" charset="0"/>
              </a:rPr>
              <a:t>伊甸园外</a:t>
            </a:r>
            <a:endParaRPr lang="zh-CN" altLang="en-US" sz="4800" dirty="0">
              <a:solidFill>
                <a:srgbClr val="FF0000"/>
              </a:solidFill>
              <a:latin typeface="STHupo" panose="02010800040101010101" pitchFamily="2" charset="-122"/>
              <a:ea typeface="STHupo" panose="02010800040101010101" pitchFamily="2" charset="-122"/>
            </a:endParaRPr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239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59972</TotalTime>
  <Words>9834</Words>
  <Application>Microsoft Office PowerPoint</Application>
  <PresentationFormat>Widescreen</PresentationFormat>
  <Paragraphs>546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等线</vt:lpstr>
      <vt:lpstr>Microsoft YaHei</vt:lpstr>
      <vt:lpstr>Optima</vt:lpstr>
      <vt:lpstr>新細明體</vt:lpstr>
      <vt:lpstr>SimSun</vt:lpstr>
      <vt:lpstr>STHupo</vt:lpstr>
      <vt:lpstr>幼圆</vt:lpstr>
      <vt:lpstr>Arial</vt:lpstr>
      <vt:lpstr>Calibri</vt:lpstr>
      <vt:lpstr>Century Gothic</vt:lpstr>
      <vt:lpstr>Courier New</vt:lpstr>
      <vt:lpstr>Times New Roman</vt:lpstr>
      <vt:lpstr>Wingdings</vt:lpstr>
      <vt:lpstr>Wingdings 3</vt:lpstr>
      <vt:lpstr>Slice</vt:lpstr>
      <vt:lpstr>启  示  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启示录的背景？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  示  录</dc:title>
  <dc:creator>yanling</dc:creator>
  <cp:lastModifiedBy>Pastor Liu</cp:lastModifiedBy>
  <cp:revision>761</cp:revision>
  <dcterms:created xsi:type="dcterms:W3CDTF">2018-04-11T16:30:48Z</dcterms:created>
  <dcterms:modified xsi:type="dcterms:W3CDTF">2022-03-20T16:48:52Z</dcterms:modified>
</cp:coreProperties>
</file>